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7" r:id="rId2"/>
    <p:sldId id="258" r:id="rId3"/>
    <p:sldId id="259" r:id="rId4"/>
    <p:sldId id="317" r:id="rId5"/>
    <p:sldId id="286" r:id="rId6"/>
    <p:sldId id="299" r:id="rId7"/>
    <p:sldId id="285" r:id="rId8"/>
    <p:sldId id="261" r:id="rId9"/>
    <p:sldId id="262" r:id="rId10"/>
    <p:sldId id="263" r:id="rId11"/>
    <p:sldId id="287" r:id="rId12"/>
    <p:sldId id="288" r:id="rId13"/>
    <p:sldId id="289" r:id="rId14"/>
    <p:sldId id="290" r:id="rId15"/>
    <p:sldId id="291" r:id="rId16"/>
    <p:sldId id="295" r:id="rId17"/>
    <p:sldId id="294" r:id="rId18"/>
    <p:sldId id="298" r:id="rId19"/>
    <p:sldId id="312" r:id="rId20"/>
    <p:sldId id="314" r:id="rId21"/>
    <p:sldId id="315" r:id="rId22"/>
    <p:sldId id="313" r:id="rId23"/>
    <p:sldId id="264" r:id="rId24"/>
    <p:sldId id="306" r:id="rId25"/>
    <p:sldId id="303" r:id="rId26"/>
    <p:sldId id="304" r:id="rId27"/>
    <p:sldId id="305" r:id="rId28"/>
    <p:sldId id="307" r:id="rId29"/>
    <p:sldId id="266" r:id="rId30"/>
    <p:sldId id="268" r:id="rId31"/>
    <p:sldId id="308" r:id="rId32"/>
    <p:sldId id="311" r:id="rId33"/>
    <p:sldId id="271" r:id="rId34"/>
    <p:sldId id="272" r:id="rId35"/>
    <p:sldId id="277" r:id="rId36"/>
    <p:sldId id="276" r:id="rId37"/>
    <p:sldId id="278" r:id="rId38"/>
    <p:sldId id="274" r:id="rId39"/>
    <p:sldId id="279" r:id="rId40"/>
    <p:sldId id="280" r:id="rId41"/>
    <p:sldId id="281" r:id="rId42"/>
    <p:sldId id="275" r:id="rId43"/>
    <p:sldId id="283" r:id="rId44"/>
    <p:sldId id="282" r:id="rId45"/>
    <p:sldId id="316" r:id="rId46"/>
  </p:sldIdLst>
  <p:sldSz cx="9144000" cy="6858000" type="screen4x3"/>
  <p:notesSz cx="6723063" cy="9853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2" d="100"/>
          <a:sy n="132" d="100"/>
        </p:scale>
        <p:origin x="-1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327" cy="49268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08180" y="0"/>
            <a:ext cx="2913327" cy="492681"/>
          </a:xfrm>
          <a:prstGeom prst="rect">
            <a:avLst/>
          </a:prstGeom>
        </p:spPr>
        <p:txBody>
          <a:bodyPr vert="horz" lIns="91440" tIns="45720" rIns="91440" bIns="45720" rtlCol="0"/>
          <a:lstStyle>
            <a:lvl1pPr algn="r">
              <a:defRPr sz="1200"/>
            </a:lvl1pPr>
          </a:lstStyle>
          <a:p>
            <a:fld id="{21054F7D-AB51-43F9-AB45-D5A7A256FFD3}" type="datetimeFigureOut">
              <a:rPr lang="en-US" smtClean="0"/>
              <a:t>3/14/2012</a:t>
            </a:fld>
            <a:endParaRPr lang="en-US"/>
          </a:p>
        </p:txBody>
      </p:sp>
      <p:sp>
        <p:nvSpPr>
          <p:cNvPr id="4" name="Footer Placeholder 3"/>
          <p:cNvSpPr>
            <a:spLocks noGrp="1"/>
          </p:cNvSpPr>
          <p:nvPr>
            <p:ph type="ftr" sz="quarter" idx="2"/>
          </p:nvPr>
        </p:nvSpPr>
        <p:spPr>
          <a:xfrm>
            <a:off x="0" y="9359222"/>
            <a:ext cx="2913327" cy="49268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08180" y="9359222"/>
            <a:ext cx="2913327" cy="492681"/>
          </a:xfrm>
          <a:prstGeom prst="rect">
            <a:avLst/>
          </a:prstGeom>
        </p:spPr>
        <p:txBody>
          <a:bodyPr vert="horz" lIns="91440" tIns="45720" rIns="91440" bIns="45720" rtlCol="0" anchor="b"/>
          <a:lstStyle>
            <a:lvl1pPr algn="r">
              <a:defRPr sz="1200"/>
            </a:lvl1pPr>
          </a:lstStyle>
          <a:p>
            <a:fld id="{BCCAEA0B-F226-43FE-9936-D086159615DF}" type="slidenum">
              <a:rPr lang="en-US" smtClean="0"/>
              <a:t>‹#›</a:t>
            </a:fld>
            <a:endParaRPr lang="en-US"/>
          </a:p>
        </p:txBody>
      </p:sp>
    </p:spTree>
    <p:extLst>
      <p:ext uri="{BB962C8B-B14F-4D97-AF65-F5344CB8AC3E}">
        <p14:creationId xmlns:p14="http://schemas.microsoft.com/office/powerpoint/2010/main" val="1224866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13327" cy="4926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nb-NO"/>
          </a:p>
        </p:txBody>
      </p:sp>
      <p:sp>
        <p:nvSpPr>
          <p:cNvPr id="60419" name="Rectangle 3"/>
          <p:cNvSpPr>
            <a:spLocks noGrp="1" noChangeArrowheads="1"/>
          </p:cNvSpPr>
          <p:nvPr>
            <p:ph type="dt" idx="1"/>
          </p:nvPr>
        </p:nvSpPr>
        <p:spPr bwMode="auto">
          <a:xfrm>
            <a:off x="3808180" y="0"/>
            <a:ext cx="2913327" cy="4926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30B6120-869B-4181-ADF7-5A7D9BD29EFF}" type="datetimeFigureOut">
              <a:rPr lang="nb-NO"/>
              <a:pPr>
                <a:defRPr/>
              </a:pPr>
              <a:t>14.03.2012</a:t>
            </a:fld>
            <a:endParaRPr lang="nb-NO"/>
          </a:p>
        </p:txBody>
      </p:sp>
      <p:sp>
        <p:nvSpPr>
          <p:cNvPr id="13316" name="Rectangle 4"/>
          <p:cNvSpPr>
            <a:spLocks noGrp="1" noRot="1" noChangeAspect="1" noChangeArrowheads="1" noTextEdit="1"/>
          </p:cNvSpPr>
          <p:nvPr>
            <p:ph type="sldImg" idx="2"/>
          </p:nvPr>
        </p:nvSpPr>
        <p:spPr bwMode="auto">
          <a:xfrm>
            <a:off x="900113" y="739775"/>
            <a:ext cx="4922837" cy="3694113"/>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72307" y="4680466"/>
            <a:ext cx="5378450" cy="4434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60422" name="Rectangle 6"/>
          <p:cNvSpPr>
            <a:spLocks noGrp="1" noChangeArrowheads="1"/>
          </p:cNvSpPr>
          <p:nvPr>
            <p:ph type="ftr" sz="quarter" idx="4"/>
          </p:nvPr>
        </p:nvSpPr>
        <p:spPr bwMode="auto">
          <a:xfrm>
            <a:off x="0" y="9359222"/>
            <a:ext cx="2913327" cy="4926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nb-NO"/>
          </a:p>
        </p:txBody>
      </p:sp>
      <p:sp>
        <p:nvSpPr>
          <p:cNvPr id="60423" name="Rectangle 7"/>
          <p:cNvSpPr>
            <a:spLocks noGrp="1" noChangeArrowheads="1"/>
          </p:cNvSpPr>
          <p:nvPr>
            <p:ph type="sldNum" sz="quarter" idx="5"/>
          </p:nvPr>
        </p:nvSpPr>
        <p:spPr bwMode="auto">
          <a:xfrm>
            <a:off x="3808180" y="9359222"/>
            <a:ext cx="2913327" cy="49268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3B6FCD3-FB1C-4B93-A94D-42A42B098361}" type="slidenum">
              <a:rPr lang="nb-NO"/>
              <a:pPr>
                <a:defRPr/>
              </a:pPr>
              <a:t>‹#›</a:t>
            </a:fld>
            <a:endParaRPr lang="nb-NO"/>
          </a:p>
        </p:txBody>
      </p:sp>
    </p:spTree>
    <p:extLst>
      <p:ext uri="{BB962C8B-B14F-4D97-AF65-F5344CB8AC3E}">
        <p14:creationId xmlns:p14="http://schemas.microsoft.com/office/powerpoint/2010/main" val="2578052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A5D05F-7588-4D91-8610-AE657C4D104E}" type="datetimeFigureOut">
              <a:rPr lang="en-US"/>
              <a:pPr>
                <a:defRPr/>
              </a:pPr>
              <a:t>3/14/2012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4588C-AC8E-4921-8420-F69BE98C35A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299B929-13B6-4F9A-A641-C29DD3DDBAD0}" type="datetimeFigureOut">
              <a:rPr lang="en-US"/>
              <a:pPr>
                <a:defRPr/>
              </a:pPr>
              <a:t>3/14/2012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950D05-7242-4FDB-A2E9-1C2CEA2DC0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2C154E-C6A2-4225-AE4F-CC50FEBBB522}" type="datetimeFigureOut">
              <a:rPr lang="en-US"/>
              <a:pPr>
                <a:defRPr/>
              </a:pPr>
              <a:t>3/14/2012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15BEAB-F89A-4013-9FC6-39567F1BD07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12DB11-A480-43C4-954D-71E24791A3B8}" type="datetimeFigureOut">
              <a:rPr lang="en-US"/>
              <a:pPr>
                <a:defRPr/>
              </a:pPr>
              <a:t>3/14/2012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5E525D-247B-4075-84C1-1F91E7A772C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D0438F-8CF4-4507-A824-60B575578DCF}" type="datetimeFigureOut">
              <a:rPr lang="en-US"/>
              <a:pPr>
                <a:defRPr/>
              </a:pPr>
              <a:t>3/14/2012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864F26-8FE1-4046-8ED0-E30C2EF0542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0D4438-271D-43E0-81F6-6548D34ECFAE}" type="datetimeFigureOut">
              <a:rPr lang="en-US"/>
              <a:pPr>
                <a:defRPr/>
              </a:pPr>
              <a:t>3/14/2012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6459FE-E770-4648-8BFF-724E46FDF64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5B03E26-7130-4CDE-89C8-6D953D189FF4}" type="datetimeFigureOut">
              <a:rPr lang="en-US"/>
              <a:pPr>
                <a:defRPr/>
              </a:pPr>
              <a:t>3/14/2012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BAC0A5D-85AB-4405-BA0C-83B8B316698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03C9DE-D43F-42C9-B1AE-3339D1AA3B95}" type="datetimeFigureOut">
              <a:rPr lang="en-US"/>
              <a:pPr>
                <a:defRPr/>
              </a:pPr>
              <a:t>3/14/2012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E9F30FC-D733-4725-9033-418CB24E79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1D255D7-0D14-45AD-9287-BA2949EFC394}" type="datetimeFigureOut">
              <a:rPr lang="en-US"/>
              <a:pPr>
                <a:defRPr/>
              </a:pPr>
              <a:t>3/14/2012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9642C9B-E184-4939-ABDC-9ECA3236A3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4A82CC-E88E-4393-A035-BF67893FD869}" type="datetimeFigureOut">
              <a:rPr lang="en-US"/>
              <a:pPr>
                <a:defRPr/>
              </a:pPr>
              <a:t>3/14/2012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07D0A30-EFF8-4B56-9C5F-025B54F8F6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DF42C6-2D63-4137-A913-E4A157158193}" type="datetimeFigureOut">
              <a:rPr lang="en-US"/>
              <a:pPr>
                <a:defRPr/>
              </a:pPr>
              <a:t>3/14/2012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36301E-7F74-430E-A56F-EFEE571C5F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B62306-A4B8-4707-AA08-C445769B0E86}" type="datetimeFigureOut">
              <a:rPr lang="en-US"/>
              <a:pPr>
                <a:defRPr/>
              </a:pPr>
              <a:t>3/14/2012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1930D38-DE7F-484A-B71B-09BE4E78B4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sv-SE" dirty="0" smtClean="0"/>
              <a:t>Development Economics </a:t>
            </a:r>
            <a:br>
              <a:rPr lang="sv-SE" dirty="0" smtClean="0"/>
            </a:br>
            <a:r>
              <a:rPr lang="sv-SE" dirty="0" smtClean="0"/>
              <a:t>ECON 4915 </a:t>
            </a:r>
            <a:br>
              <a:rPr lang="sv-SE" dirty="0" smtClean="0"/>
            </a:br>
            <a:r>
              <a:rPr lang="sv-SE" dirty="0" smtClean="0"/>
              <a:t>Lecture 7</a:t>
            </a:r>
            <a:br>
              <a:rPr lang="sv-SE" dirty="0" smtClean="0"/>
            </a:br>
            <a:endParaRPr lang="en-US" dirty="0"/>
          </a:p>
        </p:txBody>
      </p:sp>
      <p:sp>
        <p:nvSpPr>
          <p:cNvPr id="14338" name="Subtitle 2"/>
          <p:cNvSpPr>
            <a:spLocks noGrp="1"/>
          </p:cNvSpPr>
          <p:nvPr>
            <p:ph type="subTitle" idx="1"/>
          </p:nvPr>
        </p:nvSpPr>
        <p:spPr>
          <a:xfrm>
            <a:off x="1403350" y="3500438"/>
            <a:ext cx="6400800" cy="1752600"/>
          </a:xfrm>
        </p:spPr>
        <p:txBody>
          <a:bodyPr/>
          <a:lstStyle/>
          <a:p>
            <a:pPr eaLnBrk="1" hangingPunct="1"/>
            <a:endParaRPr lang="sv-SE" smtClean="0">
              <a:solidFill>
                <a:srgbClr val="898989"/>
              </a:solidFill>
            </a:endParaRPr>
          </a:p>
          <a:p>
            <a:pPr eaLnBrk="1" hangingPunct="1"/>
            <a:r>
              <a:rPr lang="sv-SE" smtClean="0">
                <a:solidFill>
                  <a:srgbClr val="898989"/>
                </a:solidFill>
              </a:rPr>
              <a:t>Andreas Kotsadam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nb-NO" dirty="0" err="1" smtClean="0"/>
              <a:t>Discrimination</a:t>
            </a:r>
            <a:r>
              <a:rPr lang="nb-NO" dirty="0" smtClean="0"/>
              <a:t> under </a:t>
            </a:r>
            <a:r>
              <a:rPr lang="nb-NO" dirty="0" err="1" smtClean="0"/>
              <a:t>extreme</a:t>
            </a:r>
            <a:r>
              <a:rPr lang="nb-NO" dirty="0" smtClean="0"/>
              <a:t> </a:t>
            </a:r>
            <a:r>
              <a:rPr lang="nb-NO" dirty="0" err="1" smtClean="0"/>
              <a:t>circumstances</a:t>
            </a:r>
            <a:endParaRPr lang="nb-NO" dirty="0"/>
          </a:p>
        </p:txBody>
      </p:sp>
      <p:sp>
        <p:nvSpPr>
          <p:cNvPr id="23554" name="Content Placeholder 2"/>
          <p:cNvSpPr>
            <a:spLocks noGrp="1"/>
          </p:cNvSpPr>
          <p:nvPr>
            <p:ph idx="1"/>
          </p:nvPr>
        </p:nvSpPr>
        <p:spPr/>
        <p:txBody>
          <a:bodyPr/>
          <a:lstStyle/>
          <a:p>
            <a:pPr eaLnBrk="1" hangingPunct="1"/>
            <a:r>
              <a:rPr lang="en-US" smtClean="0"/>
              <a:t>Girls are treated differently when ill, e.g. more than twice as likely to die of diarrhea in India.</a:t>
            </a:r>
          </a:p>
          <a:p>
            <a:pPr eaLnBrk="1" hangingPunct="1"/>
            <a:r>
              <a:rPr lang="en-US" smtClean="0"/>
              <a:t>The excessive mortality rate of girls, relative to boys, spikes during droughts.</a:t>
            </a:r>
          </a:p>
          <a:p>
            <a:pPr eaLnBrk="1" hangingPunct="1"/>
            <a:r>
              <a:rPr lang="en-US" smtClean="0"/>
              <a:t>When the harvest is bad, due to droughts or floods, and food is scarce, the murder of “witches” is twice as likely to occur as in normal years in rural Tanzania.</a:t>
            </a:r>
            <a:endParaRPr lang="nb-NO"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Policy implications</a:t>
            </a:r>
          </a:p>
        </p:txBody>
      </p:sp>
      <p:sp>
        <p:nvSpPr>
          <p:cNvPr id="24578" name="Content Placeholder 2"/>
          <p:cNvSpPr>
            <a:spLocks noGrp="1"/>
          </p:cNvSpPr>
          <p:nvPr>
            <p:ph idx="1"/>
          </p:nvPr>
        </p:nvSpPr>
        <p:spPr/>
        <p:txBody>
          <a:bodyPr/>
          <a:lstStyle/>
          <a:p>
            <a:pPr eaLnBrk="1" hangingPunct="1"/>
            <a:r>
              <a:rPr lang="sv-SE" dirty="0" smtClean="0"/>
              <a:t>General interventions </a:t>
            </a:r>
            <a:r>
              <a:rPr lang="sv-SE" dirty="0" err="1" smtClean="0"/>
              <a:t>to</a:t>
            </a:r>
            <a:r>
              <a:rPr lang="sv-SE" dirty="0" smtClean="0"/>
              <a:t> </a:t>
            </a:r>
            <a:r>
              <a:rPr lang="sv-SE" dirty="0" err="1" smtClean="0"/>
              <a:t>reduce</a:t>
            </a:r>
            <a:r>
              <a:rPr lang="sv-SE" dirty="0" smtClean="0"/>
              <a:t> </a:t>
            </a:r>
            <a:r>
              <a:rPr lang="sv-SE" dirty="0" err="1" smtClean="0"/>
              <a:t>poverty</a:t>
            </a:r>
            <a:r>
              <a:rPr lang="sv-SE" dirty="0" smtClean="0"/>
              <a:t> </a:t>
            </a:r>
            <a:r>
              <a:rPr lang="sv-SE" dirty="0" err="1" smtClean="0"/>
              <a:t>may</a:t>
            </a:r>
            <a:r>
              <a:rPr lang="sv-SE" dirty="0" smtClean="0"/>
              <a:t> </a:t>
            </a:r>
            <a:r>
              <a:rPr lang="sv-SE" dirty="0" err="1" smtClean="0"/>
              <a:t>help</a:t>
            </a:r>
            <a:r>
              <a:rPr lang="sv-SE" dirty="0" smtClean="0"/>
              <a:t> </a:t>
            </a:r>
            <a:r>
              <a:rPr lang="sv-SE" dirty="0" err="1" smtClean="0"/>
              <a:t>women</a:t>
            </a:r>
            <a:r>
              <a:rPr lang="sv-SE" dirty="0" smtClean="0"/>
              <a:t> </a:t>
            </a:r>
            <a:r>
              <a:rPr lang="sv-SE" dirty="0" err="1" smtClean="0"/>
              <a:t>more</a:t>
            </a:r>
            <a:r>
              <a:rPr lang="sv-SE" dirty="0" smtClean="0"/>
              <a:t>.</a:t>
            </a:r>
          </a:p>
          <a:p>
            <a:pPr eaLnBrk="1" hangingPunct="1"/>
            <a:endParaRPr lang="sv-SE" dirty="0" smtClean="0"/>
          </a:p>
          <a:p>
            <a:pPr eaLnBrk="1" hangingPunct="1"/>
            <a:r>
              <a:rPr lang="sv-SE" dirty="0" smtClean="0"/>
              <a:t>Access </a:t>
            </a:r>
            <a:r>
              <a:rPr lang="sv-SE" dirty="0" err="1" smtClean="0"/>
              <a:t>to</a:t>
            </a:r>
            <a:r>
              <a:rPr lang="sv-SE" dirty="0" smtClean="0"/>
              <a:t> </a:t>
            </a:r>
            <a:r>
              <a:rPr lang="sv-SE" dirty="0" err="1" smtClean="0"/>
              <a:t>health</a:t>
            </a:r>
            <a:r>
              <a:rPr lang="sv-SE" dirty="0" smtClean="0"/>
              <a:t> services (</a:t>
            </a:r>
            <a:r>
              <a:rPr lang="sv-SE" dirty="0" err="1" smtClean="0"/>
              <a:t>health</a:t>
            </a:r>
            <a:r>
              <a:rPr lang="sv-SE" dirty="0" smtClean="0"/>
              <a:t> </a:t>
            </a:r>
            <a:r>
              <a:rPr lang="sv-SE" dirty="0" err="1" smtClean="0"/>
              <a:t>insurance</a:t>
            </a:r>
            <a:r>
              <a:rPr lang="sv-SE" dirty="0" smtClean="0"/>
              <a:t> or </a:t>
            </a:r>
            <a:r>
              <a:rPr lang="sv-SE" dirty="0" err="1" smtClean="0"/>
              <a:t>free</a:t>
            </a:r>
            <a:r>
              <a:rPr lang="sv-SE" dirty="0" smtClean="0"/>
              <a:t> </a:t>
            </a:r>
            <a:r>
              <a:rPr lang="sv-SE" dirty="0" err="1" smtClean="0"/>
              <a:t>medical</a:t>
            </a:r>
            <a:r>
              <a:rPr lang="sv-SE" dirty="0" smtClean="0"/>
              <a:t> </a:t>
            </a:r>
            <a:r>
              <a:rPr lang="sv-SE" dirty="0" err="1" smtClean="0"/>
              <a:t>care</a:t>
            </a:r>
            <a:r>
              <a:rPr lang="sv-SE" dirty="0" smtClean="0"/>
              <a:t>).</a:t>
            </a:r>
          </a:p>
          <a:p>
            <a:pPr eaLnBrk="1" hangingPunct="1"/>
            <a:endParaRPr lang="sv-SE" dirty="0" smtClean="0"/>
          </a:p>
          <a:p>
            <a:pPr eaLnBrk="1" hangingPunct="1"/>
            <a:r>
              <a:rPr lang="sv-SE" dirty="0" err="1" smtClean="0"/>
              <a:t>Weather</a:t>
            </a:r>
            <a:r>
              <a:rPr lang="sv-SE" dirty="0" smtClean="0"/>
              <a:t> </a:t>
            </a:r>
            <a:r>
              <a:rPr lang="sv-SE" dirty="0" err="1" smtClean="0"/>
              <a:t>insurance</a:t>
            </a:r>
            <a:r>
              <a:rPr lang="sv-SE" dirty="0" smtClean="0"/>
              <a:t> and </a:t>
            </a:r>
            <a:r>
              <a:rPr lang="sv-SE" dirty="0" err="1" smtClean="0"/>
              <a:t>credit</a:t>
            </a:r>
            <a:r>
              <a:rPr lang="sv-SE" dirty="0" smtClean="0"/>
              <a:t>. </a:t>
            </a: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sv-SE" dirty="0" smtClean="0"/>
              <a:t>Rose (1999) makes </a:t>
            </a:r>
            <a:r>
              <a:rPr lang="sv-SE" dirty="0" err="1" smtClean="0"/>
              <a:t>these</a:t>
            </a:r>
            <a:r>
              <a:rPr lang="sv-SE" dirty="0" smtClean="0"/>
              <a:t> </a:t>
            </a:r>
            <a:r>
              <a:rPr lang="sv-SE" dirty="0" err="1" smtClean="0"/>
              <a:t>points</a:t>
            </a:r>
            <a:r>
              <a:rPr lang="sv-SE" dirty="0" smtClean="0"/>
              <a:t> </a:t>
            </a:r>
            <a:r>
              <a:rPr lang="sv-SE" dirty="0" err="1" smtClean="0"/>
              <a:t>clear</a:t>
            </a:r>
            <a:endParaRPr lang="en-US" dirty="0"/>
          </a:p>
        </p:txBody>
      </p:sp>
      <p:sp>
        <p:nvSpPr>
          <p:cNvPr id="25602" name="Content Placeholder 2"/>
          <p:cNvSpPr>
            <a:spLocks noGrp="1"/>
          </p:cNvSpPr>
          <p:nvPr>
            <p:ph idx="1"/>
          </p:nvPr>
        </p:nvSpPr>
        <p:spPr/>
        <p:txBody>
          <a:bodyPr/>
          <a:lstStyle/>
          <a:p>
            <a:pPr eaLnBrk="1" hangingPunct="1"/>
            <a:r>
              <a:rPr lang="en-US" dirty="0" smtClean="0"/>
              <a:t>In India, the excessive mortality rate of girls, relative to boys, spikes during droughts</a:t>
            </a:r>
            <a:r>
              <a:rPr lang="en-US" dirty="0" smtClean="0"/>
              <a:t>.</a:t>
            </a:r>
          </a:p>
          <a:p>
            <a:pPr eaLnBrk="1" hangingPunct="1"/>
            <a:endParaRPr lang="en-US" dirty="0" smtClean="0"/>
          </a:p>
          <a:p>
            <a:pPr eaLnBrk="1" hangingPunct="1"/>
            <a:r>
              <a:rPr lang="en-US" dirty="0" smtClean="0"/>
              <a:t>Households </a:t>
            </a:r>
            <a:r>
              <a:rPr lang="en-US" dirty="0" smtClean="0"/>
              <a:t>that can buffer their consumption in a bad year do not show </a:t>
            </a:r>
            <a:r>
              <a:rPr lang="en-US" dirty="0" smtClean="0"/>
              <a:t>a dramatic </a:t>
            </a:r>
            <a:r>
              <a:rPr lang="en-US" dirty="0" smtClean="0"/>
              <a:t>increase in relative mortality of girls during droughts.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sv-SE" smtClean="0"/>
              <a:t>Summary of general development</a:t>
            </a:r>
            <a:endParaRPr lang="en-US" smtClean="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a:t>Economic development reduces inequality </a:t>
            </a:r>
            <a:r>
              <a:rPr lang="en-US" dirty="0" smtClean="0"/>
              <a:t>by </a:t>
            </a:r>
            <a:r>
              <a:rPr lang="en-US" dirty="0"/>
              <a:t>relaxing the constraints poor households face, thus reducing the frequency at which they are placed in the position to make life or death choices. </a:t>
            </a:r>
            <a:endParaRPr lang="en-US" dirty="0" smtClean="0"/>
          </a:p>
          <a:p>
            <a:pPr eaLnBrk="1" fontAlgn="auto" hangingPunct="1">
              <a:spcAft>
                <a:spcPts val="0"/>
              </a:spcAft>
              <a:buFont typeface="Arial" pitchFamily="34" charset="0"/>
              <a:buChar char="•"/>
              <a:defRPr/>
            </a:pPr>
            <a:r>
              <a:rPr lang="en-US" dirty="0"/>
              <a:t>B</a:t>
            </a:r>
            <a:r>
              <a:rPr lang="en-US" dirty="0" smtClean="0"/>
              <a:t>y </a:t>
            </a:r>
            <a:r>
              <a:rPr lang="en-US" dirty="0"/>
              <a:t>reducing the vulnerability of poor households to risk, economic development, even without specifically targeting women, disproportionately improves their </a:t>
            </a:r>
            <a:r>
              <a:rPr lang="en-US" dirty="0" smtClean="0"/>
              <a:t>well-being.</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sv-SE" smtClean="0"/>
              <a:t>Expanding women’s opportunities</a:t>
            </a:r>
            <a:endParaRPr lang="en-US" smtClean="0"/>
          </a:p>
        </p:txBody>
      </p:sp>
      <p:sp>
        <p:nvSpPr>
          <p:cNvPr id="27650" name="Content Placeholder 2"/>
          <p:cNvSpPr>
            <a:spLocks noGrp="1"/>
          </p:cNvSpPr>
          <p:nvPr>
            <p:ph idx="1"/>
          </p:nvPr>
        </p:nvSpPr>
        <p:spPr/>
        <p:txBody>
          <a:bodyPr/>
          <a:lstStyle/>
          <a:p>
            <a:pPr eaLnBrk="1" hangingPunct="1"/>
            <a:r>
              <a:rPr lang="en-US" smtClean="0"/>
              <a:t>Parents have lower aspirations for their daughters than for their sons due to women’s fewer opportunities.</a:t>
            </a:r>
          </a:p>
          <a:p>
            <a:pPr eaLnBrk="1" hangingPunct="1"/>
            <a:endParaRPr lang="en-US" smtClean="0"/>
          </a:p>
          <a:p>
            <a:pPr eaLnBrk="1" hangingPunct="1"/>
            <a:r>
              <a:rPr lang="sv-SE" smtClean="0"/>
              <a:t>Jensen (2012) did an experiment in India where young women’s increased employment increased schooling and weight of girls. </a:t>
            </a:r>
            <a:endParaRPr 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sv-SE" dirty="0" err="1" smtClean="0"/>
              <a:t>But</a:t>
            </a:r>
            <a:r>
              <a:rPr lang="sv-SE" dirty="0" smtClean="0"/>
              <a:t> </a:t>
            </a:r>
            <a:r>
              <a:rPr lang="sv-SE" dirty="0" err="1" smtClean="0"/>
              <a:t>economic</a:t>
            </a:r>
            <a:r>
              <a:rPr lang="sv-SE" dirty="0" smtClean="0"/>
              <a:t> </a:t>
            </a:r>
            <a:r>
              <a:rPr lang="sv-SE" dirty="0" err="1"/>
              <a:t>growth</a:t>
            </a:r>
            <a:r>
              <a:rPr lang="sv-SE" dirty="0"/>
              <a:t> </a:t>
            </a:r>
            <a:r>
              <a:rPr lang="sv-SE" dirty="0" smtClean="0"/>
              <a:t>is not </a:t>
            </a:r>
            <a:r>
              <a:rPr lang="sv-SE" dirty="0" err="1" smtClean="0"/>
              <a:t>enough</a:t>
            </a:r>
            <a:endParaRPr lang="en-US" dirty="0"/>
          </a:p>
        </p:txBody>
      </p:sp>
      <p:sp>
        <p:nvSpPr>
          <p:cNvPr id="28674" name="Content Placeholder 2"/>
          <p:cNvSpPr>
            <a:spLocks noGrp="1"/>
          </p:cNvSpPr>
          <p:nvPr>
            <p:ph idx="1"/>
          </p:nvPr>
        </p:nvSpPr>
        <p:spPr/>
        <p:txBody>
          <a:bodyPr/>
          <a:lstStyle/>
          <a:p>
            <a:pPr eaLnBrk="1" hangingPunct="1"/>
            <a:r>
              <a:rPr lang="sv-SE" smtClean="0"/>
              <a:t>Sex ratios in China worsened despite growth.</a:t>
            </a:r>
          </a:p>
          <a:p>
            <a:pPr eaLnBrk="1" hangingPunct="1"/>
            <a:r>
              <a:rPr lang="sv-SE" smtClean="0"/>
              <a:t>Women earn less than men in all countries.</a:t>
            </a:r>
          </a:p>
          <a:p>
            <a:pPr eaLnBrk="1" hangingPunct="1"/>
            <a:r>
              <a:rPr lang="sv-SE" smtClean="0"/>
              <a:t>Legal rights are still worse for women and does not seem to follow economic development.</a:t>
            </a:r>
          </a:p>
          <a:p>
            <a:pPr eaLnBrk="1" hangingPunct="1"/>
            <a:r>
              <a:rPr lang="sv-SE" smtClean="0"/>
              <a:t>Huge gender gap in political participation and power.</a:t>
            </a: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r>
              <a:rPr lang="sv-SE" smtClean="0"/>
              <a:t>Other crucial aspects</a:t>
            </a:r>
            <a:endParaRPr lang="en-US" smtClean="0"/>
          </a:p>
        </p:txBody>
      </p:sp>
      <p:sp>
        <p:nvSpPr>
          <p:cNvPr id="29698" name="Content Placeholder 2"/>
          <p:cNvSpPr>
            <a:spLocks noGrp="1"/>
          </p:cNvSpPr>
          <p:nvPr>
            <p:ph idx="1"/>
          </p:nvPr>
        </p:nvSpPr>
        <p:spPr/>
        <p:txBody>
          <a:bodyPr/>
          <a:lstStyle/>
          <a:p>
            <a:pPr eaLnBrk="1" hangingPunct="1"/>
            <a:r>
              <a:rPr lang="sv-SE" dirty="0" smtClean="0"/>
              <a:t>Implicit </a:t>
            </a:r>
            <a:r>
              <a:rPr lang="sv-SE" dirty="0" err="1" smtClean="0"/>
              <a:t>biases</a:t>
            </a:r>
            <a:r>
              <a:rPr lang="sv-SE" dirty="0" smtClean="0"/>
              <a:t> (</a:t>
            </a:r>
            <a:r>
              <a:rPr lang="sv-SE" dirty="0" err="1" smtClean="0"/>
              <a:t>See</a:t>
            </a:r>
            <a:r>
              <a:rPr lang="sv-SE" dirty="0" smtClean="0"/>
              <a:t> </a:t>
            </a:r>
            <a:r>
              <a:rPr lang="sv-SE" dirty="0" err="1" smtClean="0"/>
              <a:t>lecture</a:t>
            </a:r>
            <a:r>
              <a:rPr lang="sv-SE" dirty="0" smtClean="0"/>
              <a:t> 9).</a:t>
            </a:r>
            <a:endParaRPr lang="sv-SE" dirty="0" smtClean="0"/>
          </a:p>
          <a:p>
            <a:pPr eaLnBrk="1" hangingPunct="1"/>
            <a:r>
              <a:rPr lang="sv-SE" dirty="0" smtClean="0"/>
              <a:t>Stereotype </a:t>
            </a:r>
            <a:r>
              <a:rPr lang="sv-SE" dirty="0" err="1" smtClean="0"/>
              <a:t>threats</a:t>
            </a:r>
            <a:r>
              <a:rPr lang="sv-SE" dirty="0" smtClean="0"/>
              <a:t>.</a:t>
            </a:r>
          </a:p>
          <a:p>
            <a:pPr eaLnBrk="1" hangingPunct="1"/>
            <a:r>
              <a:rPr lang="sv-SE" dirty="0" err="1" smtClean="0"/>
              <a:t>Attitudes</a:t>
            </a:r>
            <a:r>
              <a:rPr lang="sv-SE" dirty="0" smtClean="0"/>
              <a:t> </a:t>
            </a:r>
            <a:r>
              <a:rPr lang="sv-SE" dirty="0" err="1" smtClean="0"/>
              <a:t>toward</a:t>
            </a:r>
            <a:r>
              <a:rPr lang="sv-SE" dirty="0" smtClean="0"/>
              <a:t> risk and </a:t>
            </a:r>
            <a:r>
              <a:rPr lang="sv-SE" dirty="0" err="1" smtClean="0"/>
              <a:t>competition</a:t>
            </a:r>
            <a:r>
              <a:rPr lang="sv-SE" dirty="0" smtClean="0"/>
              <a:t>.</a:t>
            </a:r>
          </a:p>
          <a:p>
            <a:pPr eaLnBrk="1" hangingPunct="1"/>
            <a:r>
              <a:rPr lang="sv-SE" dirty="0" err="1" smtClean="0"/>
              <a:t>Informal</a:t>
            </a:r>
            <a:r>
              <a:rPr lang="sv-SE" dirty="0" smtClean="0"/>
              <a:t> </a:t>
            </a:r>
            <a:r>
              <a:rPr lang="sv-SE" dirty="0" err="1" smtClean="0"/>
              <a:t>care</a:t>
            </a:r>
            <a:r>
              <a:rPr lang="sv-SE" dirty="0" smtClean="0"/>
              <a:t>.</a:t>
            </a:r>
          </a:p>
          <a:p>
            <a:pPr eaLnBrk="1" hangingPunct="1"/>
            <a:r>
              <a:rPr lang="sv-SE" dirty="0" smtClean="0"/>
              <a:t>Rigid </a:t>
            </a:r>
            <a:r>
              <a:rPr lang="sv-SE" dirty="0" err="1" smtClean="0"/>
              <a:t>power</a:t>
            </a:r>
            <a:r>
              <a:rPr lang="sv-SE" dirty="0" smtClean="0"/>
              <a:t> </a:t>
            </a:r>
            <a:r>
              <a:rPr lang="sv-SE" dirty="0" err="1" smtClean="0"/>
              <a:t>structures</a:t>
            </a:r>
            <a:r>
              <a:rPr lang="sv-SE" dirty="0" smtClean="0"/>
              <a:t>.</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lvl="2" eaLnBrk="1" fontAlgn="auto" hangingPunct="1">
              <a:spcAft>
                <a:spcPts val="0"/>
              </a:spcAft>
              <a:defRPr/>
            </a:pPr>
            <a:r>
              <a:rPr lang="en-US" dirty="0">
                <a:solidFill>
                  <a:sysClr val="windowText" lastClr="000000"/>
                </a:solidFill>
                <a:latin typeface="+mj-lt"/>
              </a:rPr>
              <a:t>Does empowerment cause development?</a:t>
            </a:r>
            <a:endParaRPr lang="nb-NO" dirty="0">
              <a:solidFill>
                <a:sysClr val="windowText" lastClr="000000"/>
              </a:solidFill>
              <a:latin typeface="+mj-lt"/>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nb-NO" dirty="0" err="1"/>
              <a:t>Common</a:t>
            </a:r>
            <a:r>
              <a:rPr lang="nb-NO" dirty="0"/>
              <a:t> </a:t>
            </a:r>
            <a:r>
              <a:rPr lang="nb-NO" dirty="0" smtClean="0"/>
              <a:t>arguments:</a:t>
            </a:r>
          </a:p>
          <a:p>
            <a:pPr eaLnBrk="1" fontAlgn="auto" hangingPunct="1">
              <a:spcAft>
                <a:spcPts val="0"/>
              </a:spcAft>
              <a:buFont typeface="Arial" pitchFamily="34" charset="0"/>
              <a:buChar char="•"/>
              <a:defRPr/>
            </a:pPr>
            <a:endParaRPr lang="nb-NO" dirty="0"/>
          </a:p>
          <a:p>
            <a:pPr lvl="2" eaLnBrk="1" fontAlgn="auto" hangingPunct="1">
              <a:lnSpc>
                <a:spcPct val="90000"/>
              </a:lnSpc>
              <a:spcBef>
                <a:spcPct val="0"/>
              </a:spcBef>
              <a:spcAft>
                <a:spcPts val="600"/>
              </a:spcAft>
              <a:buFont typeface="Wingdings" pitchFamily="2" charset="2"/>
              <a:buChar char="Ø"/>
              <a:defRPr/>
            </a:pPr>
            <a:r>
              <a:rPr lang="nb-NO" dirty="0" smtClean="0"/>
              <a:t> </a:t>
            </a:r>
            <a:r>
              <a:rPr lang="nb-NO" dirty="0" err="1" smtClean="0"/>
              <a:t>Effects</a:t>
            </a:r>
            <a:r>
              <a:rPr lang="nb-NO" dirty="0" smtClean="0"/>
              <a:t> </a:t>
            </a:r>
            <a:r>
              <a:rPr lang="nb-NO" dirty="0" err="1"/>
              <a:t>of</a:t>
            </a:r>
            <a:r>
              <a:rPr lang="nb-NO" dirty="0"/>
              <a:t> </a:t>
            </a:r>
            <a:r>
              <a:rPr lang="nb-NO" dirty="0" err="1"/>
              <a:t>female</a:t>
            </a:r>
            <a:r>
              <a:rPr lang="nb-NO" dirty="0"/>
              <a:t> </a:t>
            </a:r>
            <a:r>
              <a:rPr lang="nb-NO" dirty="0" err="1"/>
              <a:t>education</a:t>
            </a:r>
            <a:r>
              <a:rPr lang="sv-SE" dirty="0" smtClean="0"/>
              <a:t>.</a:t>
            </a:r>
          </a:p>
          <a:p>
            <a:pPr lvl="2" eaLnBrk="1" fontAlgn="auto" hangingPunct="1">
              <a:lnSpc>
                <a:spcPct val="90000"/>
              </a:lnSpc>
              <a:spcBef>
                <a:spcPct val="0"/>
              </a:spcBef>
              <a:spcAft>
                <a:spcPts val="600"/>
              </a:spcAft>
              <a:buFont typeface="Wingdings" pitchFamily="2" charset="2"/>
              <a:buChar char="Ø"/>
              <a:defRPr/>
            </a:pPr>
            <a:endParaRPr lang="sv-SE" dirty="0" smtClean="0"/>
          </a:p>
          <a:p>
            <a:pPr lvl="2" eaLnBrk="1" fontAlgn="auto" hangingPunct="1">
              <a:lnSpc>
                <a:spcPct val="90000"/>
              </a:lnSpc>
              <a:spcBef>
                <a:spcPct val="0"/>
              </a:spcBef>
              <a:spcAft>
                <a:spcPts val="600"/>
              </a:spcAft>
              <a:buFont typeface="Wingdings" pitchFamily="2" charset="2"/>
              <a:buChar char="Ø"/>
              <a:defRPr/>
            </a:pPr>
            <a:r>
              <a:rPr lang="sv-SE" dirty="0" smtClean="0"/>
              <a:t> </a:t>
            </a:r>
            <a:r>
              <a:rPr lang="nb-NO" dirty="0" err="1" smtClean="0"/>
              <a:t>Effects</a:t>
            </a:r>
            <a:r>
              <a:rPr lang="nb-NO" dirty="0" smtClean="0"/>
              <a:t> </a:t>
            </a:r>
            <a:r>
              <a:rPr lang="nb-NO" dirty="0" err="1"/>
              <a:t>of</a:t>
            </a:r>
            <a:r>
              <a:rPr lang="nb-NO" dirty="0"/>
              <a:t> </a:t>
            </a:r>
            <a:r>
              <a:rPr lang="nb-NO" dirty="0" err="1"/>
              <a:t>female</a:t>
            </a:r>
            <a:r>
              <a:rPr lang="nb-NO" dirty="0"/>
              <a:t> </a:t>
            </a:r>
            <a:r>
              <a:rPr lang="nb-NO" dirty="0" err="1"/>
              <a:t>decision</a:t>
            </a:r>
            <a:r>
              <a:rPr lang="nb-NO" dirty="0"/>
              <a:t> </a:t>
            </a:r>
            <a:r>
              <a:rPr lang="nb-NO" dirty="0" err="1"/>
              <a:t>making</a:t>
            </a:r>
            <a:r>
              <a:rPr lang="nb-NO" dirty="0"/>
              <a:t> in </a:t>
            </a:r>
            <a:r>
              <a:rPr lang="nb-NO" dirty="0" err="1"/>
              <a:t>the</a:t>
            </a:r>
            <a:r>
              <a:rPr lang="nb-NO" dirty="0"/>
              <a:t> </a:t>
            </a:r>
            <a:r>
              <a:rPr lang="nb-NO" dirty="0" err="1" smtClean="0"/>
              <a:t>hh</a:t>
            </a:r>
            <a:r>
              <a:rPr lang="sv-SE" dirty="0" smtClean="0"/>
              <a:t>.</a:t>
            </a:r>
            <a:r>
              <a:rPr lang="nb-NO" dirty="0"/>
              <a:t> (</a:t>
            </a:r>
            <a:r>
              <a:rPr lang="nb-NO" dirty="0" err="1"/>
              <a:t>Unitary</a:t>
            </a:r>
            <a:r>
              <a:rPr lang="nb-NO" dirty="0"/>
              <a:t> vs. </a:t>
            </a:r>
            <a:r>
              <a:rPr lang="nb-NO" dirty="0" err="1"/>
              <a:t>Collective</a:t>
            </a:r>
            <a:r>
              <a:rPr lang="nb-NO" dirty="0"/>
              <a:t> </a:t>
            </a:r>
            <a:r>
              <a:rPr lang="nb-NO" dirty="0" err="1"/>
              <a:t>models</a:t>
            </a:r>
            <a:r>
              <a:rPr lang="nb-NO" dirty="0"/>
              <a:t>, </a:t>
            </a:r>
            <a:r>
              <a:rPr lang="nb-NO" dirty="0" err="1"/>
              <a:t>see</a:t>
            </a:r>
            <a:r>
              <a:rPr lang="nb-NO" dirty="0"/>
              <a:t> </a:t>
            </a:r>
            <a:r>
              <a:rPr lang="nb-NO" dirty="0" err="1"/>
              <a:t>Qian</a:t>
            </a:r>
            <a:r>
              <a:rPr lang="nb-NO" dirty="0"/>
              <a:t>).</a:t>
            </a:r>
          </a:p>
          <a:p>
            <a:pPr marL="914400" lvl="2" indent="0" eaLnBrk="1" fontAlgn="auto" hangingPunct="1">
              <a:lnSpc>
                <a:spcPct val="90000"/>
              </a:lnSpc>
              <a:spcBef>
                <a:spcPct val="0"/>
              </a:spcBef>
              <a:spcAft>
                <a:spcPts val="600"/>
              </a:spcAft>
              <a:buFont typeface="Arial" pitchFamily="34" charset="0"/>
              <a:buNone/>
              <a:defRPr/>
            </a:pPr>
            <a:endParaRPr lang="sv-SE" dirty="0" smtClean="0"/>
          </a:p>
          <a:p>
            <a:pPr lvl="2" eaLnBrk="1" fontAlgn="auto" hangingPunct="1">
              <a:lnSpc>
                <a:spcPct val="90000"/>
              </a:lnSpc>
              <a:spcBef>
                <a:spcPct val="0"/>
              </a:spcBef>
              <a:spcAft>
                <a:spcPts val="600"/>
              </a:spcAft>
              <a:buFont typeface="Wingdings" pitchFamily="2" charset="2"/>
              <a:buChar char="Ø"/>
              <a:defRPr/>
            </a:pPr>
            <a:r>
              <a:rPr lang="nb-NO" dirty="0" smtClean="0"/>
              <a:t> Productivity </a:t>
            </a:r>
            <a:r>
              <a:rPr lang="nb-NO" dirty="0" err="1"/>
              <a:t>effects</a:t>
            </a:r>
            <a:r>
              <a:rPr lang="nb-NO" dirty="0"/>
              <a:t> in </a:t>
            </a:r>
            <a:r>
              <a:rPr lang="nb-NO" dirty="0" err="1"/>
              <a:t>agriculture</a:t>
            </a:r>
            <a:r>
              <a:rPr lang="nb-NO" dirty="0" smtClean="0"/>
              <a:t>.</a:t>
            </a:r>
            <a:r>
              <a:rPr lang="nb-NO" dirty="0"/>
              <a:t> (</a:t>
            </a:r>
            <a:r>
              <a:rPr lang="nb-NO" dirty="0" err="1"/>
              <a:t>Unitary</a:t>
            </a:r>
            <a:r>
              <a:rPr lang="nb-NO" dirty="0"/>
              <a:t> vs. </a:t>
            </a:r>
            <a:r>
              <a:rPr lang="nb-NO" dirty="0" err="1"/>
              <a:t>Collective</a:t>
            </a:r>
            <a:r>
              <a:rPr lang="nb-NO" dirty="0"/>
              <a:t> </a:t>
            </a:r>
            <a:r>
              <a:rPr lang="nb-NO" dirty="0" err="1"/>
              <a:t>models</a:t>
            </a:r>
            <a:r>
              <a:rPr lang="nb-NO" dirty="0"/>
              <a:t>, </a:t>
            </a:r>
            <a:r>
              <a:rPr lang="nb-NO" dirty="0" err="1"/>
              <a:t>see</a:t>
            </a:r>
            <a:r>
              <a:rPr lang="nb-NO" dirty="0"/>
              <a:t> </a:t>
            </a:r>
            <a:r>
              <a:rPr lang="nb-NO" dirty="0" err="1"/>
              <a:t>Qian</a:t>
            </a:r>
            <a:r>
              <a:rPr lang="nb-NO" dirty="0" smtClean="0"/>
              <a:t>).</a:t>
            </a:r>
          </a:p>
          <a:p>
            <a:pPr lvl="2" eaLnBrk="1" fontAlgn="auto" hangingPunct="1">
              <a:lnSpc>
                <a:spcPct val="90000"/>
              </a:lnSpc>
              <a:spcBef>
                <a:spcPct val="0"/>
              </a:spcBef>
              <a:spcAft>
                <a:spcPts val="600"/>
              </a:spcAft>
              <a:buFont typeface="Wingdings" pitchFamily="2" charset="2"/>
              <a:buChar char="Ø"/>
              <a:defRPr/>
            </a:pPr>
            <a:endParaRPr lang="nb-NO" dirty="0"/>
          </a:p>
          <a:p>
            <a:pPr lvl="2" eaLnBrk="1" fontAlgn="auto" hangingPunct="1">
              <a:lnSpc>
                <a:spcPct val="90000"/>
              </a:lnSpc>
              <a:spcBef>
                <a:spcPct val="0"/>
              </a:spcBef>
              <a:spcAft>
                <a:spcPts val="600"/>
              </a:spcAft>
              <a:buFont typeface="Wingdings" pitchFamily="2" charset="2"/>
              <a:buChar char="Ø"/>
              <a:defRPr/>
            </a:pPr>
            <a:r>
              <a:rPr lang="sv-SE" dirty="0"/>
              <a:t> </a:t>
            </a:r>
            <a:r>
              <a:rPr lang="nb-NO" dirty="0" err="1" smtClean="0"/>
              <a:t>Effects</a:t>
            </a:r>
            <a:r>
              <a:rPr lang="nb-NO" dirty="0" smtClean="0"/>
              <a:t> </a:t>
            </a:r>
            <a:r>
              <a:rPr lang="nb-NO" dirty="0" err="1"/>
              <a:t>of</a:t>
            </a:r>
            <a:r>
              <a:rPr lang="nb-NO" dirty="0"/>
              <a:t> </a:t>
            </a:r>
            <a:r>
              <a:rPr lang="nb-NO" dirty="0" err="1"/>
              <a:t>female</a:t>
            </a:r>
            <a:r>
              <a:rPr lang="nb-NO" dirty="0"/>
              <a:t> </a:t>
            </a:r>
            <a:r>
              <a:rPr lang="nb-NO" dirty="0" err="1"/>
              <a:t>political</a:t>
            </a:r>
            <a:r>
              <a:rPr lang="nb-NO" dirty="0"/>
              <a:t> leaders </a:t>
            </a:r>
            <a:r>
              <a:rPr lang="nb-NO" dirty="0" smtClean="0"/>
              <a:t>(See </a:t>
            </a:r>
            <a:r>
              <a:rPr lang="nb-NO" dirty="0" err="1" smtClean="0"/>
              <a:t>lecture</a:t>
            </a:r>
            <a:r>
              <a:rPr lang="nb-NO" dirty="0" smtClean="0"/>
              <a:t> </a:t>
            </a:r>
            <a:r>
              <a:rPr lang="nb-NO" dirty="0"/>
              <a:t>9</a:t>
            </a:r>
            <a:r>
              <a:rPr lang="nb-NO" dirty="0" smtClean="0"/>
              <a:t>)</a:t>
            </a:r>
            <a:endParaRPr lang="nb-NO"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sv-SE" smtClean="0"/>
              <a:t>Effects of female education</a:t>
            </a:r>
            <a:endParaRPr lang="en-US" smtClean="0"/>
          </a:p>
        </p:txBody>
      </p:sp>
      <p:sp>
        <p:nvSpPr>
          <p:cNvPr id="32770" name="Content Placeholder 2"/>
          <p:cNvSpPr>
            <a:spLocks noGrp="1"/>
          </p:cNvSpPr>
          <p:nvPr>
            <p:ph idx="1"/>
          </p:nvPr>
        </p:nvSpPr>
        <p:spPr/>
        <p:txBody>
          <a:bodyPr/>
          <a:lstStyle/>
          <a:p>
            <a:pPr eaLnBrk="1" hangingPunct="1"/>
            <a:r>
              <a:rPr lang="sv-SE" dirty="0" err="1" smtClean="0"/>
              <a:t>There</a:t>
            </a:r>
            <a:r>
              <a:rPr lang="sv-SE" dirty="0" smtClean="0"/>
              <a:t> is a </a:t>
            </a:r>
            <a:r>
              <a:rPr lang="sv-SE" dirty="0" err="1" smtClean="0"/>
              <a:t>clear</a:t>
            </a:r>
            <a:r>
              <a:rPr lang="sv-SE" dirty="0" smtClean="0"/>
              <a:t> </a:t>
            </a:r>
            <a:r>
              <a:rPr lang="sv-SE" dirty="0" err="1" smtClean="0"/>
              <a:t>correlation</a:t>
            </a:r>
            <a:r>
              <a:rPr lang="sv-SE" dirty="0" smtClean="0"/>
              <a:t> </a:t>
            </a:r>
            <a:r>
              <a:rPr lang="sv-SE" dirty="0" err="1" smtClean="0"/>
              <a:t>between</a:t>
            </a:r>
            <a:r>
              <a:rPr lang="sv-SE" dirty="0" smtClean="0"/>
              <a:t> </a:t>
            </a:r>
            <a:r>
              <a:rPr lang="sv-SE" dirty="0" err="1" smtClean="0"/>
              <a:t>mother’s</a:t>
            </a:r>
            <a:r>
              <a:rPr lang="sv-SE" dirty="0" smtClean="0"/>
              <a:t> </a:t>
            </a:r>
            <a:r>
              <a:rPr lang="sv-SE" dirty="0" err="1" smtClean="0"/>
              <a:t>education</a:t>
            </a:r>
            <a:r>
              <a:rPr lang="sv-SE" dirty="0" smtClean="0"/>
              <a:t> and </a:t>
            </a:r>
            <a:r>
              <a:rPr lang="sv-SE" dirty="0" err="1" smtClean="0"/>
              <a:t>e.g</a:t>
            </a:r>
            <a:r>
              <a:rPr lang="sv-SE" dirty="0" smtClean="0"/>
              <a:t>. </a:t>
            </a:r>
            <a:r>
              <a:rPr lang="sv-SE" dirty="0" err="1" smtClean="0"/>
              <a:t>child</a:t>
            </a:r>
            <a:r>
              <a:rPr lang="sv-SE" dirty="0" smtClean="0"/>
              <a:t> </a:t>
            </a:r>
            <a:r>
              <a:rPr lang="sv-SE" dirty="0" err="1" smtClean="0"/>
              <a:t>health</a:t>
            </a:r>
            <a:r>
              <a:rPr lang="sv-SE" dirty="0" smtClean="0"/>
              <a:t>. </a:t>
            </a:r>
          </a:p>
          <a:p>
            <a:pPr eaLnBrk="1" hangingPunct="1"/>
            <a:r>
              <a:rPr lang="sv-SE" b="1" dirty="0" smtClean="0"/>
              <a:t>Potential </a:t>
            </a:r>
            <a:r>
              <a:rPr lang="sv-SE" b="1" dirty="0" err="1" smtClean="0"/>
              <a:t>empirical</a:t>
            </a:r>
            <a:r>
              <a:rPr lang="sv-SE" b="1" dirty="0" smtClean="0"/>
              <a:t> problems? </a:t>
            </a:r>
          </a:p>
          <a:p>
            <a:pPr eaLnBrk="1" hangingPunct="1"/>
            <a:r>
              <a:rPr lang="sv-SE" dirty="0" err="1" smtClean="0"/>
              <a:t>Some</a:t>
            </a:r>
            <a:r>
              <a:rPr lang="sv-SE" dirty="0" smtClean="0"/>
              <a:t> </a:t>
            </a:r>
            <a:r>
              <a:rPr lang="sv-SE" i="1" dirty="0" err="1" smtClean="0"/>
              <a:t>effects</a:t>
            </a:r>
            <a:r>
              <a:rPr lang="sv-SE" dirty="0" smtClean="0"/>
              <a:t> </a:t>
            </a:r>
            <a:r>
              <a:rPr lang="sv-SE" dirty="0" err="1" smtClean="0"/>
              <a:t>are</a:t>
            </a:r>
            <a:r>
              <a:rPr lang="sv-SE" dirty="0" smtClean="0"/>
              <a:t> </a:t>
            </a:r>
            <a:r>
              <a:rPr lang="sv-SE" dirty="0" err="1" smtClean="0"/>
              <a:t>found</a:t>
            </a:r>
            <a:r>
              <a:rPr lang="sv-SE" dirty="0" smtClean="0"/>
              <a:t> on </a:t>
            </a:r>
            <a:r>
              <a:rPr lang="sv-SE" dirty="0" err="1" smtClean="0"/>
              <a:t>fertility</a:t>
            </a:r>
            <a:r>
              <a:rPr lang="sv-SE" dirty="0" smtClean="0"/>
              <a:t> </a:t>
            </a:r>
            <a:r>
              <a:rPr lang="sv-SE" dirty="0" err="1" smtClean="0"/>
              <a:t>but</a:t>
            </a:r>
            <a:r>
              <a:rPr lang="sv-SE" dirty="0" smtClean="0"/>
              <a:t> the </a:t>
            </a:r>
            <a:r>
              <a:rPr lang="sv-SE" dirty="0" err="1" smtClean="0"/>
              <a:t>claim</a:t>
            </a:r>
            <a:r>
              <a:rPr lang="sv-SE" dirty="0" smtClean="0"/>
              <a:t> </a:t>
            </a:r>
            <a:r>
              <a:rPr lang="sv-SE" dirty="0" err="1" smtClean="0"/>
              <a:t>that</a:t>
            </a:r>
            <a:r>
              <a:rPr lang="sv-SE" dirty="0" smtClean="0"/>
              <a:t> </a:t>
            </a:r>
            <a:r>
              <a:rPr lang="sv-SE" dirty="0" err="1" smtClean="0"/>
              <a:t>increasing</a:t>
            </a:r>
            <a:r>
              <a:rPr lang="sv-SE" dirty="0" smtClean="0"/>
              <a:t> </a:t>
            </a:r>
            <a:r>
              <a:rPr lang="sv-SE" dirty="0" err="1" smtClean="0"/>
              <a:t>women’s</a:t>
            </a:r>
            <a:r>
              <a:rPr lang="sv-SE" dirty="0" smtClean="0"/>
              <a:t> </a:t>
            </a:r>
            <a:r>
              <a:rPr lang="sv-SE" dirty="0" err="1" smtClean="0"/>
              <a:t>education</a:t>
            </a:r>
            <a:r>
              <a:rPr lang="sv-SE" dirty="0" smtClean="0"/>
              <a:t>, </a:t>
            </a:r>
            <a:r>
              <a:rPr lang="sv-SE" dirty="0" err="1" smtClean="0"/>
              <a:t>rather</a:t>
            </a:r>
            <a:r>
              <a:rPr lang="sv-SE" dirty="0" smtClean="0"/>
              <a:t> </a:t>
            </a:r>
            <a:r>
              <a:rPr lang="sv-SE" dirty="0" err="1" smtClean="0"/>
              <a:t>than</a:t>
            </a:r>
            <a:r>
              <a:rPr lang="sv-SE" dirty="0" smtClean="0"/>
              <a:t> </a:t>
            </a:r>
            <a:r>
              <a:rPr lang="sv-SE" dirty="0" err="1" smtClean="0"/>
              <a:t>men’s</a:t>
            </a:r>
            <a:r>
              <a:rPr lang="sv-SE" dirty="0" smtClean="0"/>
              <a:t>, </a:t>
            </a:r>
            <a:r>
              <a:rPr lang="sv-SE" dirty="0" err="1" smtClean="0"/>
              <a:t>affects</a:t>
            </a:r>
            <a:r>
              <a:rPr lang="sv-SE" dirty="0" smtClean="0"/>
              <a:t> </a:t>
            </a:r>
            <a:r>
              <a:rPr lang="sv-SE" dirty="0" err="1" smtClean="0"/>
              <a:t>child</a:t>
            </a:r>
            <a:r>
              <a:rPr lang="sv-SE" dirty="0" smtClean="0"/>
              <a:t> </a:t>
            </a:r>
            <a:r>
              <a:rPr lang="sv-SE" dirty="0" err="1" smtClean="0"/>
              <a:t>health</a:t>
            </a:r>
            <a:r>
              <a:rPr lang="sv-SE" dirty="0" smtClean="0"/>
              <a:t> is </a:t>
            </a:r>
            <a:r>
              <a:rPr lang="sv-SE" dirty="0" err="1" smtClean="0"/>
              <a:t>shaky</a:t>
            </a:r>
            <a:r>
              <a:rPr lang="sv-SE" dirty="0" smtClean="0"/>
              <a:t>. </a:t>
            </a: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idx="4294967295"/>
          </p:nvPr>
        </p:nvSpPr>
        <p:spPr/>
        <p:txBody>
          <a:bodyPr/>
          <a:lstStyle/>
          <a:p>
            <a:pPr eaLnBrk="1" hangingPunct="1"/>
            <a:r>
              <a:rPr lang="sv-SE" smtClean="0"/>
              <a:t>Things we do not know yet</a:t>
            </a:r>
            <a:endParaRPr lang="en-US" smtClean="0"/>
          </a:p>
        </p:txBody>
      </p:sp>
      <p:sp>
        <p:nvSpPr>
          <p:cNvPr id="57347" name="Content Placeholder 2"/>
          <p:cNvSpPr>
            <a:spLocks noGrp="1"/>
          </p:cNvSpPr>
          <p:nvPr>
            <p:ph idx="4294967295"/>
          </p:nvPr>
        </p:nvSpPr>
        <p:spPr/>
        <p:txBody>
          <a:bodyPr/>
          <a:lstStyle/>
          <a:p>
            <a:pPr eaLnBrk="1" hangingPunct="1"/>
            <a:r>
              <a:rPr lang="sv-SE" dirty="0" err="1" smtClean="0"/>
              <a:t>Effects</a:t>
            </a:r>
            <a:r>
              <a:rPr lang="sv-SE" dirty="0" smtClean="0"/>
              <a:t> </a:t>
            </a:r>
            <a:r>
              <a:rPr lang="sv-SE" dirty="0" err="1" smtClean="0"/>
              <a:t>of</a:t>
            </a:r>
            <a:r>
              <a:rPr lang="sv-SE" dirty="0" smtClean="0"/>
              <a:t> </a:t>
            </a:r>
            <a:r>
              <a:rPr lang="sv-SE" dirty="0" smtClean="0"/>
              <a:t>legal </a:t>
            </a:r>
            <a:r>
              <a:rPr lang="sv-SE" dirty="0" err="1" smtClean="0"/>
              <a:t>rules</a:t>
            </a:r>
            <a:r>
              <a:rPr lang="sv-SE" dirty="0" smtClean="0"/>
              <a:t> on </a:t>
            </a:r>
            <a:r>
              <a:rPr lang="sv-SE" dirty="0" err="1" smtClean="0"/>
              <a:t>inheritance</a:t>
            </a:r>
            <a:r>
              <a:rPr lang="sv-SE" dirty="0" smtClean="0"/>
              <a:t>, </a:t>
            </a:r>
            <a:r>
              <a:rPr lang="sv-SE" dirty="0" err="1" smtClean="0"/>
              <a:t>marriage</a:t>
            </a:r>
            <a:r>
              <a:rPr lang="sv-SE" dirty="0" smtClean="0"/>
              <a:t>, and </a:t>
            </a:r>
            <a:r>
              <a:rPr lang="sv-SE" dirty="0" err="1" smtClean="0"/>
              <a:t>divorce</a:t>
            </a:r>
            <a:r>
              <a:rPr lang="sv-SE" dirty="0" smtClean="0"/>
              <a:t>.</a:t>
            </a:r>
          </a:p>
          <a:p>
            <a:pPr eaLnBrk="1" hangingPunct="1"/>
            <a:endParaRPr lang="sv-SE" dirty="0" smtClean="0"/>
          </a:p>
          <a:p>
            <a:pPr eaLnBrk="1" hangingPunct="1"/>
            <a:r>
              <a:rPr lang="sv-SE" dirty="0" smtClean="0"/>
              <a:t>”</a:t>
            </a:r>
            <a:r>
              <a:rPr lang="sv-SE" dirty="0" err="1" smtClean="0"/>
              <a:t>Surprisingly</a:t>
            </a:r>
            <a:r>
              <a:rPr lang="sv-SE" dirty="0" smtClean="0"/>
              <a:t> </a:t>
            </a:r>
            <a:r>
              <a:rPr lang="sv-SE" dirty="0" err="1" smtClean="0"/>
              <a:t>little</a:t>
            </a:r>
            <a:r>
              <a:rPr lang="sv-SE" dirty="0" smtClean="0"/>
              <a:t> research”. </a:t>
            </a:r>
          </a:p>
          <a:p>
            <a:pPr eaLnBrk="1" hangingPunct="1"/>
            <a:endParaRPr lang="sv-SE" dirty="0" smtClean="0"/>
          </a:p>
          <a:p>
            <a:pPr eaLnBrk="1" hangingPunct="1"/>
            <a:r>
              <a:rPr lang="sv-SE" dirty="0" err="1" smtClean="0"/>
              <a:t>Even</a:t>
            </a:r>
            <a:r>
              <a:rPr lang="sv-SE" dirty="0" smtClean="0"/>
              <a:t> </a:t>
            </a:r>
            <a:r>
              <a:rPr lang="sv-SE" dirty="0" err="1" smtClean="0"/>
              <a:t>though</a:t>
            </a:r>
            <a:r>
              <a:rPr lang="sv-SE" dirty="0" smtClean="0"/>
              <a:t> </a:t>
            </a:r>
            <a:r>
              <a:rPr lang="sv-SE" dirty="0" err="1" smtClean="0"/>
              <a:t>there</a:t>
            </a:r>
            <a:r>
              <a:rPr lang="sv-SE" dirty="0" smtClean="0"/>
              <a:t> is a </a:t>
            </a:r>
            <a:r>
              <a:rPr lang="sv-SE" dirty="0" err="1" smtClean="0"/>
              <a:t>lot</a:t>
            </a:r>
            <a:r>
              <a:rPr lang="sv-SE" dirty="0" smtClean="0"/>
              <a:t> </a:t>
            </a:r>
            <a:r>
              <a:rPr lang="sv-SE" dirty="0" err="1" smtClean="0"/>
              <a:t>of</a:t>
            </a:r>
            <a:r>
              <a:rPr lang="sv-SE" dirty="0" smtClean="0"/>
              <a:t> variation </a:t>
            </a:r>
            <a:r>
              <a:rPr lang="sv-SE" dirty="0" err="1" smtClean="0"/>
              <a:t>to</a:t>
            </a:r>
            <a:r>
              <a:rPr lang="sv-SE" dirty="0" smtClean="0"/>
              <a:t> be </a:t>
            </a:r>
            <a:r>
              <a:rPr lang="sv-SE" dirty="0" err="1" smtClean="0"/>
              <a:t>exploited</a:t>
            </a:r>
            <a:r>
              <a:rPr lang="sv-SE" dirty="0" smtClean="0"/>
              <a:t> and </a:t>
            </a:r>
            <a:r>
              <a:rPr lang="sv-SE" dirty="0" err="1" smtClean="0"/>
              <a:t>even</a:t>
            </a:r>
            <a:r>
              <a:rPr lang="sv-SE" dirty="0" smtClean="0"/>
              <a:t> </a:t>
            </a:r>
            <a:r>
              <a:rPr lang="sv-SE" dirty="0" err="1" smtClean="0"/>
              <a:t>though</a:t>
            </a:r>
            <a:r>
              <a:rPr lang="sv-SE" dirty="0" smtClean="0"/>
              <a:t> it is </a:t>
            </a:r>
            <a:r>
              <a:rPr lang="sv-SE" dirty="0" err="1" smtClean="0"/>
              <a:t>likely</a:t>
            </a:r>
            <a:r>
              <a:rPr lang="sv-SE" dirty="0" smtClean="0"/>
              <a:t> </a:t>
            </a:r>
            <a:r>
              <a:rPr lang="sv-SE" dirty="0" err="1" smtClean="0"/>
              <a:t>intimately</a:t>
            </a:r>
            <a:r>
              <a:rPr lang="sv-SE" dirty="0" smtClean="0"/>
              <a:t> </a:t>
            </a:r>
            <a:r>
              <a:rPr lang="sv-SE" dirty="0" err="1" smtClean="0"/>
              <a:t>related</a:t>
            </a:r>
            <a:r>
              <a:rPr lang="sv-SE" dirty="0" smtClean="0"/>
              <a:t> </a:t>
            </a:r>
            <a:r>
              <a:rPr lang="sv-SE" dirty="0" err="1" smtClean="0"/>
              <a:t>to</a:t>
            </a:r>
            <a:r>
              <a:rPr lang="sv-SE" dirty="0" smtClean="0"/>
              <a:t> </a:t>
            </a:r>
            <a:r>
              <a:rPr lang="sv-SE" dirty="0" err="1" smtClean="0"/>
              <a:t>women’s</a:t>
            </a:r>
            <a:r>
              <a:rPr lang="sv-SE" dirty="0" smtClean="0"/>
              <a:t> </a:t>
            </a:r>
            <a:r>
              <a:rPr lang="sv-SE" dirty="0" err="1" smtClean="0"/>
              <a:t>agency</a:t>
            </a:r>
            <a:r>
              <a:rPr lang="sv-SE" dirty="0" smtClean="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r>
              <a:rPr lang="sv-SE" smtClean="0"/>
              <a:t>Outline</a:t>
            </a:r>
            <a:endParaRPr lang="en-US" smtClean="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sv-SE" dirty="0" err="1" smtClean="0"/>
              <a:t>Possible</a:t>
            </a:r>
            <a:r>
              <a:rPr lang="sv-SE" dirty="0" smtClean="0"/>
              <a:t> </a:t>
            </a:r>
            <a:r>
              <a:rPr lang="sv-SE" dirty="0" err="1" smtClean="0"/>
              <a:t>exam</a:t>
            </a:r>
            <a:r>
              <a:rPr lang="sv-SE" dirty="0" smtClean="0"/>
              <a:t> </a:t>
            </a:r>
            <a:r>
              <a:rPr lang="sv-SE" dirty="0" err="1" smtClean="0"/>
              <a:t>question</a:t>
            </a:r>
            <a:r>
              <a:rPr lang="sv-SE" dirty="0" smtClean="0"/>
              <a:t> and a </a:t>
            </a:r>
            <a:r>
              <a:rPr lang="sv-SE" dirty="0" err="1" smtClean="0"/>
              <a:t>recap</a:t>
            </a:r>
            <a:r>
              <a:rPr lang="sv-SE" dirty="0" smtClean="0"/>
              <a:t>.</a:t>
            </a:r>
          </a:p>
          <a:p>
            <a:pPr marL="0" indent="0" eaLnBrk="1" fontAlgn="auto" hangingPunct="1">
              <a:spcAft>
                <a:spcPts val="0"/>
              </a:spcAft>
              <a:buFont typeface="Arial" pitchFamily="34" charset="0"/>
              <a:buNone/>
              <a:defRPr/>
            </a:pPr>
            <a:endParaRPr lang="sv-SE" dirty="0" smtClean="0"/>
          </a:p>
          <a:p>
            <a:pPr eaLnBrk="1" fontAlgn="auto" hangingPunct="1">
              <a:spcAft>
                <a:spcPts val="0"/>
              </a:spcAft>
              <a:buFont typeface="Arial" pitchFamily="34" charset="0"/>
              <a:buChar char="•"/>
              <a:defRPr/>
            </a:pPr>
            <a:r>
              <a:rPr lang="sv-SE" dirty="0" smtClean="0"/>
              <a:t>Gender and </a:t>
            </a:r>
            <a:r>
              <a:rPr lang="sv-SE" dirty="0" err="1" smtClean="0"/>
              <a:t>development</a:t>
            </a:r>
            <a:r>
              <a:rPr lang="sv-SE" dirty="0" smtClean="0"/>
              <a:t> </a:t>
            </a:r>
            <a:r>
              <a:rPr lang="sv-SE" dirty="0" err="1" smtClean="0"/>
              <a:t>economics</a:t>
            </a:r>
            <a:endParaRPr lang="sv-SE" dirty="0" smtClean="0"/>
          </a:p>
          <a:p>
            <a:pPr eaLnBrk="1" fontAlgn="auto" hangingPunct="1">
              <a:spcAft>
                <a:spcPts val="0"/>
              </a:spcAft>
              <a:buFont typeface="Arial" pitchFamily="34" charset="0"/>
              <a:buChar char="•"/>
              <a:defRPr/>
            </a:pPr>
            <a:endParaRPr lang="sv-SE" dirty="0" smtClean="0"/>
          </a:p>
          <a:p>
            <a:pPr lvl="2" eaLnBrk="1" fontAlgn="auto" hangingPunct="1">
              <a:lnSpc>
                <a:spcPct val="90000"/>
              </a:lnSpc>
              <a:spcBef>
                <a:spcPct val="0"/>
              </a:spcBef>
              <a:spcAft>
                <a:spcPts val="600"/>
              </a:spcAft>
              <a:buFont typeface="Wingdings" pitchFamily="2" charset="2"/>
              <a:buChar char="Ø"/>
              <a:defRPr/>
            </a:pPr>
            <a:r>
              <a:rPr lang="sv-SE" dirty="0" smtClean="0"/>
              <a:t> </a:t>
            </a:r>
            <a:r>
              <a:rPr lang="en-US" altLang="zh-CN" dirty="0" smtClean="0"/>
              <a:t>Overview (</a:t>
            </a:r>
            <a:r>
              <a:rPr lang="en-US" altLang="zh-CN" dirty="0" err="1" smtClean="0"/>
              <a:t>Duflo</a:t>
            </a:r>
            <a:r>
              <a:rPr lang="en-US" altLang="zh-CN" dirty="0" smtClean="0"/>
              <a:t> 2012) WDR (2012)</a:t>
            </a:r>
            <a:r>
              <a:rPr lang="sv-SE" dirty="0" smtClean="0"/>
              <a:t>.</a:t>
            </a:r>
          </a:p>
          <a:p>
            <a:pPr lvl="2" eaLnBrk="1" fontAlgn="auto" hangingPunct="1">
              <a:lnSpc>
                <a:spcPct val="90000"/>
              </a:lnSpc>
              <a:spcBef>
                <a:spcPct val="0"/>
              </a:spcBef>
              <a:spcAft>
                <a:spcPts val="600"/>
              </a:spcAft>
              <a:buFont typeface="Wingdings" pitchFamily="2" charset="2"/>
              <a:buChar char="Ø"/>
              <a:defRPr/>
            </a:pPr>
            <a:endParaRPr lang="sv-SE" dirty="0" smtClean="0"/>
          </a:p>
          <a:p>
            <a:pPr lvl="2" eaLnBrk="1" fontAlgn="auto" hangingPunct="1">
              <a:lnSpc>
                <a:spcPct val="90000"/>
              </a:lnSpc>
              <a:spcBef>
                <a:spcPct val="0"/>
              </a:spcBef>
              <a:spcAft>
                <a:spcPts val="600"/>
              </a:spcAft>
              <a:buFont typeface="Wingdings" pitchFamily="2" charset="2"/>
              <a:buChar char="Ø"/>
              <a:defRPr/>
            </a:pPr>
            <a:r>
              <a:rPr lang="sv-SE" dirty="0" smtClean="0"/>
              <a:t> </a:t>
            </a:r>
            <a:r>
              <a:rPr lang="en-US" dirty="0" smtClean="0"/>
              <a:t>The e</a:t>
            </a:r>
            <a:r>
              <a:rPr lang="en-US" altLang="zh-CN" dirty="0" smtClean="0"/>
              <a:t>conomics of </a:t>
            </a:r>
            <a:r>
              <a:rPr lang="en-US" altLang="zh-CN" dirty="0" err="1" smtClean="0"/>
              <a:t>gendercide</a:t>
            </a:r>
            <a:r>
              <a:rPr lang="en-US" altLang="zh-CN" dirty="0" smtClean="0"/>
              <a:t> </a:t>
            </a:r>
            <a:r>
              <a:rPr lang="en-US" altLang="zh-CN" dirty="0" smtClean="0"/>
              <a:t>(WDR 2012 and </a:t>
            </a:r>
            <a:r>
              <a:rPr lang="en-US" altLang="zh-CN" dirty="0" err="1" smtClean="0"/>
              <a:t>Qian</a:t>
            </a:r>
            <a:r>
              <a:rPr lang="en-US" altLang="zh-CN" dirty="0" smtClean="0"/>
              <a:t> </a:t>
            </a:r>
            <a:r>
              <a:rPr lang="en-US" altLang="zh-CN" dirty="0" smtClean="0"/>
              <a:t>2008)</a:t>
            </a:r>
            <a:r>
              <a:rPr lang="sv-SE" dirty="0" smtClean="0"/>
              <a:t>.</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Grp="1" noChangeAspect="1" noChangeArrowheads="1"/>
          </p:cNvPicPr>
          <p:nvPr>
            <p:ph type="body" idx="1"/>
          </p:nvPr>
        </p:nvPicPr>
        <p:blipFill>
          <a:blip r:embed="rId2"/>
          <a:srcRect/>
          <a:stretch>
            <a:fillRect/>
          </a:stretch>
        </p:blipFill>
        <p:spPr>
          <a:xfrm>
            <a:off x="2195513" y="260350"/>
            <a:ext cx="4124325" cy="6408738"/>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0" name="Picture 4"/>
          <p:cNvPicPr>
            <a:picLocks noGrp="1" noChangeAspect="1" noChangeArrowheads="1"/>
          </p:cNvPicPr>
          <p:nvPr>
            <p:ph type="body" idx="1"/>
          </p:nvPr>
        </p:nvPicPr>
        <p:blipFill>
          <a:blip r:embed="rId2"/>
          <a:srcRect/>
          <a:stretch>
            <a:fillRect/>
          </a:stretch>
        </p:blipFill>
        <p:spPr>
          <a:xfrm>
            <a:off x="1484313" y="188913"/>
            <a:ext cx="6015037" cy="6165850"/>
          </a:xfrm>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p:txBody>
          <a:bodyPr/>
          <a:lstStyle/>
          <a:p>
            <a:pPr eaLnBrk="1" hangingPunct="1"/>
            <a:r>
              <a:rPr lang="sv-SE" smtClean="0"/>
              <a:t>More things we do not know yet</a:t>
            </a:r>
            <a:endParaRPr lang="en-US" smtClean="0"/>
          </a:p>
        </p:txBody>
      </p:sp>
      <p:sp>
        <p:nvSpPr>
          <p:cNvPr id="58371" name="Content Placeholder 2"/>
          <p:cNvSpPr>
            <a:spLocks noGrp="1"/>
          </p:cNvSpPr>
          <p:nvPr>
            <p:ph idx="4294967295"/>
          </p:nvPr>
        </p:nvSpPr>
        <p:spPr/>
        <p:txBody>
          <a:bodyPr/>
          <a:lstStyle/>
          <a:p>
            <a:pPr eaLnBrk="1" hangingPunct="1"/>
            <a:r>
              <a:rPr lang="sv-SE" smtClean="0"/>
              <a:t>CCT - Should they target women?</a:t>
            </a:r>
          </a:p>
          <a:p>
            <a:pPr eaLnBrk="1" hangingPunct="1"/>
            <a:endParaRPr lang="sv-SE" smtClean="0"/>
          </a:p>
          <a:p>
            <a:pPr eaLnBrk="1" hangingPunct="1"/>
            <a:r>
              <a:rPr lang="sv-SE" smtClean="0"/>
              <a:t>Microfinance – if anything the research suggests that targeting women may be bad. </a:t>
            </a:r>
          </a:p>
          <a:p>
            <a:pPr eaLnBrk="1" hangingPunct="1"/>
            <a:endParaRPr lang="sv-SE" smtClean="0"/>
          </a:p>
          <a:p>
            <a:pPr eaLnBrk="1" hangingPunct="1"/>
            <a:r>
              <a:rPr lang="sv-SE" smtClean="0"/>
              <a:t>Why? Multiple constraints? </a:t>
            </a:r>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sv-SE" smtClean="0"/>
              <a:t>Qian 2008</a:t>
            </a:r>
            <a:endParaRPr lang="en-US" smtClean="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Research question: The effects of sex-specific earnings on </a:t>
            </a:r>
            <a:r>
              <a:rPr lang="en-US" dirty="0" err="1" smtClean="0"/>
              <a:t>gendercide</a:t>
            </a:r>
            <a:r>
              <a:rPr lang="en-US" dirty="0" smtClean="0"/>
              <a:t>.</a:t>
            </a:r>
          </a:p>
          <a:p>
            <a:pPr eaLnBrk="1" fontAlgn="auto" hangingPunct="1">
              <a:spcAft>
                <a:spcPts val="0"/>
              </a:spcAft>
              <a:buFont typeface="Arial" pitchFamily="34" charset="0"/>
              <a:buChar char="•"/>
              <a:defRPr/>
            </a:pPr>
            <a:endParaRPr lang="en-US" dirty="0" smtClean="0"/>
          </a:p>
          <a:p>
            <a:pPr lvl="2" eaLnBrk="1" fontAlgn="auto" hangingPunct="1">
              <a:lnSpc>
                <a:spcPct val="90000"/>
              </a:lnSpc>
              <a:spcBef>
                <a:spcPct val="0"/>
              </a:spcBef>
              <a:spcAft>
                <a:spcPts val="600"/>
              </a:spcAft>
              <a:buFont typeface="Wingdings" pitchFamily="2" charset="2"/>
              <a:buChar char="Ø"/>
              <a:defRPr/>
            </a:pPr>
            <a:r>
              <a:rPr lang="sv-SE" dirty="0" smtClean="0"/>
              <a:t> Interesting? Yes: Important topic (missing women, especially in China), also important topic in household/labor economics. </a:t>
            </a:r>
          </a:p>
          <a:p>
            <a:pPr lvl="2" eaLnBrk="1" fontAlgn="auto" hangingPunct="1">
              <a:lnSpc>
                <a:spcPct val="90000"/>
              </a:lnSpc>
              <a:spcBef>
                <a:spcPct val="0"/>
              </a:spcBef>
              <a:spcAft>
                <a:spcPts val="600"/>
              </a:spcAft>
              <a:buFont typeface="Wingdings" pitchFamily="2" charset="2"/>
              <a:buChar char="Ø"/>
              <a:defRPr/>
            </a:pPr>
            <a:endParaRPr lang="sv-SE" dirty="0" smtClean="0"/>
          </a:p>
          <a:p>
            <a:pPr lvl="2" eaLnBrk="1" fontAlgn="auto" hangingPunct="1">
              <a:lnSpc>
                <a:spcPct val="90000"/>
              </a:lnSpc>
              <a:spcBef>
                <a:spcPct val="0"/>
              </a:spcBef>
              <a:spcAft>
                <a:spcPts val="600"/>
              </a:spcAft>
              <a:buFont typeface="Wingdings" pitchFamily="2" charset="2"/>
              <a:buChar char="Ø"/>
              <a:defRPr/>
            </a:pPr>
            <a:r>
              <a:rPr lang="sv-SE" altLang="zh-CN" dirty="0" smtClean="0"/>
              <a:t>Original? </a:t>
            </a:r>
            <a:r>
              <a:rPr lang="en-US" dirty="0" smtClean="0"/>
              <a:t>Yes: previous empirical studies have faced severe identification problems.</a:t>
            </a:r>
            <a:endParaRPr lang="sv-SE" dirty="0" smtClean="0"/>
          </a:p>
          <a:p>
            <a:pPr marL="0" indent="0" eaLnBrk="1" fontAlgn="auto" hangingPunct="1">
              <a:spcAft>
                <a:spcPts val="0"/>
              </a:spcAft>
              <a:buFont typeface="Arial" pitchFamily="34" charset="0"/>
              <a:buNone/>
              <a:defRPr/>
            </a:pPr>
            <a:endParaRPr lang="sv-SE" dirty="0" smtClean="0"/>
          </a:p>
          <a:p>
            <a:pPr lvl="2" eaLnBrk="1" fontAlgn="auto" hangingPunct="1">
              <a:lnSpc>
                <a:spcPct val="90000"/>
              </a:lnSpc>
              <a:spcBef>
                <a:spcPct val="0"/>
              </a:spcBef>
              <a:spcAft>
                <a:spcPts val="600"/>
              </a:spcAft>
              <a:buFont typeface="Wingdings" pitchFamily="2" charset="2"/>
              <a:buChar char="Ø"/>
              <a:defRPr/>
            </a:pPr>
            <a:r>
              <a:rPr lang="sv-SE" dirty="0" smtClean="0"/>
              <a:t> </a:t>
            </a:r>
            <a:r>
              <a:rPr lang="sv-SE" dirty="0" err="1" smtClean="0"/>
              <a:t>Feasible</a:t>
            </a:r>
            <a:r>
              <a:rPr lang="sv-SE" dirty="0" smtClean="0"/>
              <a:t>? </a:t>
            </a:r>
            <a:r>
              <a:rPr lang="en-US" dirty="0" smtClean="0"/>
              <a:t>Yes: By exploiting two post-Mao reforms, DD, and IV.</a:t>
            </a:r>
            <a:endParaRPr lang="sv-SE"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r>
              <a:rPr lang="sv-SE" smtClean="0"/>
              <a:t>A detour on missing women</a:t>
            </a:r>
            <a:endParaRPr lang="nb-NO" smtClean="0"/>
          </a:p>
        </p:txBody>
      </p:sp>
      <p:sp>
        <p:nvSpPr>
          <p:cNvPr id="35842" name="Rectangle 3"/>
          <p:cNvSpPr>
            <a:spLocks noGrp="1"/>
          </p:cNvSpPr>
          <p:nvPr>
            <p:ph type="body" idx="1"/>
          </p:nvPr>
        </p:nvSpPr>
        <p:spPr/>
        <p:txBody>
          <a:bodyPr/>
          <a:lstStyle/>
          <a:p>
            <a:pPr eaLnBrk="1" hangingPunct="1">
              <a:lnSpc>
                <a:spcPct val="90000"/>
              </a:lnSpc>
            </a:pPr>
            <a:r>
              <a:rPr lang="sv-SE" dirty="0" err="1" smtClean="0"/>
              <a:t>Women</a:t>
            </a:r>
            <a:r>
              <a:rPr lang="sv-SE" dirty="0" smtClean="0"/>
              <a:t> </a:t>
            </a:r>
            <a:r>
              <a:rPr lang="sv-SE" dirty="0" err="1" smtClean="0"/>
              <a:t>who</a:t>
            </a:r>
            <a:r>
              <a:rPr lang="sv-SE" dirty="0" smtClean="0"/>
              <a:t> ”</a:t>
            </a:r>
            <a:r>
              <a:rPr lang="sv-SE" dirty="0" err="1" smtClean="0"/>
              <a:t>should</a:t>
            </a:r>
            <a:r>
              <a:rPr lang="sv-SE" dirty="0" smtClean="0"/>
              <a:t> be </a:t>
            </a:r>
            <a:r>
              <a:rPr lang="sv-SE" dirty="0" err="1" smtClean="0"/>
              <a:t>alive</a:t>
            </a:r>
            <a:r>
              <a:rPr lang="sv-SE" dirty="0" smtClean="0"/>
              <a:t>” </a:t>
            </a:r>
            <a:r>
              <a:rPr lang="sv-SE" dirty="0" err="1" smtClean="0"/>
              <a:t>but</a:t>
            </a:r>
            <a:r>
              <a:rPr lang="sv-SE" dirty="0" smtClean="0"/>
              <a:t> </a:t>
            </a:r>
            <a:r>
              <a:rPr lang="sv-SE" dirty="0" err="1" smtClean="0"/>
              <a:t>are</a:t>
            </a:r>
            <a:r>
              <a:rPr lang="sv-SE" dirty="0" smtClean="0"/>
              <a:t> not.</a:t>
            </a:r>
          </a:p>
          <a:p>
            <a:pPr eaLnBrk="1" hangingPunct="1">
              <a:lnSpc>
                <a:spcPct val="90000"/>
              </a:lnSpc>
            </a:pPr>
            <a:r>
              <a:rPr lang="sv-SE" dirty="0" smtClean="0"/>
              <a:t>MW= (</a:t>
            </a:r>
            <a:r>
              <a:rPr lang="sv-SE" dirty="0" err="1" smtClean="0"/>
              <a:t>Current</a:t>
            </a:r>
            <a:r>
              <a:rPr lang="sv-SE" dirty="0" smtClean="0"/>
              <a:t> population*</a:t>
            </a:r>
            <a:r>
              <a:rPr lang="sv-SE" dirty="0" err="1" smtClean="0"/>
              <a:t>share</a:t>
            </a:r>
            <a:r>
              <a:rPr lang="sv-SE" dirty="0" smtClean="0"/>
              <a:t> </a:t>
            </a:r>
            <a:r>
              <a:rPr lang="sv-SE" dirty="0" err="1" smtClean="0"/>
              <a:t>of</a:t>
            </a:r>
            <a:r>
              <a:rPr lang="sv-SE" dirty="0" smtClean="0"/>
              <a:t> </a:t>
            </a:r>
            <a:r>
              <a:rPr lang="sv-SE" dirty="0" err="1" smtClean="0"/>
              <a:t>females</a:t>
            </a:r>
            <a:r>
              <a:rPr lang="sv-SE" dirty="0" smtClean="0"/>
              <a:t> in </a:t>
            </a:r>
            <a:r>
              <a:rPr lang="sv-SE" dirty="0" err="1" smtClean="0"/>
              <a:t>reference</a:t>
            </a:r>
            <a:r>
              <a:rPr lang="sv-SE" dirty="0" smtClean="0"/>
              <a:t> </a:t>
            </a:r>
            <a:r>
              <a:rPr lang="sv-SE" dirty="0" err="1" smtClean="0"/>
              <a:t>category</a:t>
            </a:r>
            <a:r>
              <a:rPr lang="sv-SE" dirty="0" smtClean="0"/>
              <a:t>) – </a:t>
            </a:r>
            <a:r>
              <a:rPr lang="sv-SE" dirty="0" err="1" smtClean="0"/>
              <a:t>Current</a:t>
            </a:r>
            <a:r>
              <a:rPr lang="sv-SE" dirty="0" smtClean="0"/>
              <a:t> </a:t>
            </a:r>
            <a:r>
              <a:rPr lang="sv-SE" dirty="0" err="1" smtClean="0"/>
              <a:t>number</a:t>
            </a:r>
            <a:r>
              <a:rPr lang="sv-SE" dirty="0" smtClean="0"/>
              <a:t> </a:t>
            </a:r>
            <a:r>
              <a:rPr lang="sv-SE" dirty="0" err="1" smtClean="0"/>
              <a:t>of</a:t>
            </a:r>
            <a:r>
              <a:rPr lang="sv-SE" dirty="0" smtClean="0"/>
              <a:t> </a:t>
            </a:r>
            <a:r>
              <a:rPr lang="sv-SE" dirty="0" err="1" smtClean="0"/>
              <a:t>women</a:t>
            </a:r>
            <a:r>
              <a:rPr lang="sv-SE" dirty="0" smtClean="0"/>
              <a:t>.</a:t>
            </a:r>
          </a:p>
          <a:p>
            <a:pPr eaLnBrk="1" hangingPunct="1">
              <a:lnSpc>
                <a:spcPct val="90000"/>
              </a:lnSpc>
            </a:pPr>
            <a:r>
              <a:rPr lang="en-US" altLang="zh-CN" dirty="0" smtClean="0"/>
              <a:t>Globally, 6 million women a year become missing.</a:t>
            </a:r>
          </a:p>
          <a:p>
            <a:pPr eaLnBrk="1" hangingPunct="1">
              <a:lnSpc>
                <a:spcPct val="90000"/>
              </a:lnSpc>
            </a:pPr>
            <a:r>
              <a:rPr lang="en-US" altLang="zh-CN" dirty="0" smtClean="0"/>
              <a:t>1/5 is never born, 1/10 dies in early childhood, 1/5 in the reproductive years, and 2/5 at older ages. </a:t>
            </a:r>
            <a:endParaRPr lang="nb-NO"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sv-SE" smtClean="0"/>
              <a:t>Missing girls at birth</a:t>
            </a:r>
            <a:endParaRPr lang="en-US" smtClean="0"/>
          </a:p>
        </p:txBody>
      </p:sp>
      <p:pic>
        <p:nvPicPr>
          <p:cNvPr id="36866" name="Picture 2"/>
          <p:cNvPicPr>
            <a:picLocks noChangeAspect="1" noChangeArrowheads="1"/>
          </p:cNvPicPr>
          <p:nvPr/>
        </p:nvPicPr>
        <p:blipFill>
          <a:blip r:embed="rId2"/>
          <a:srcRect/>
          <a:stretch>
            <a:fillRect/>
          </a:stretch>
        </p:blipFill>
        <p:spPr bwMode="auto">
          <a:xfrm>
            <a:off x="971550" y="1484313"/>
            <a:ext cx="7366000" cy="431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sv-SE" smtClean="0"/>
              <a:t>After birth</a:t>
            </a:r>
            <a:endParaRPr lang="en-US" smtClean="0"/>
          </a:p>
        </p:txBody>
      </p:sp>
      <p:pic>
        <p:nvPicPr>
          <p:cNvPr id="37890" name="Picture 2"/>
          <p:cNvPicPr>
            <a:picLocks noChangeAspect="1" noChangeArrowheads="1"/>
          </p:cNvPicPr>
          <p:nvPr/>
        </p:nvPicPr>
        <p:blipFill>
          <a:blip r:embed="rId2"/>
          <a:srcRect/>
          <a:stretch>
            <a:fillRect/>
          </a:stretch>
        </p:blipFill>
        <p:spPr bwMode="auto">
          <a:xfrm>
            <a:off x="1042988" y="1341438"/>
            <a:ext cx="7602537" cy="45243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274638"/>
            <a:ext cx="8856663" cy="1143000"/>
          </a:xfrm>
        </p:spPr>
        <p:txBody>
          <a:bodyPr rtlCol="0">
            <a:normAutofit fontScale="90000"/>
          </a:bodyPr>
          <a:lstStyle/>
          <a:p>
            <a:pPr eaLnBrk="1" fontAlgn="auto" hangingPunct="1">
              <a:spcAft>
                <a:spcPts val="0"/>
              </a:spcAft>
              <a:defRPr/>
            </a:pPr>
            <a:r>
              <a:rPr lang="sv-SE" dirty="0" smtClean="0"/>
              <a:t>Sex </a:t>
            </a:r>
            <a:r>
              <a:rPr lang="sv-SE" dirty="0" err="1" smtClean="0"/>
              <a:t>ratio</a:t>
            </a:r>
            <a:r>
              <a:rPr lang="sv-SE" dirty="0" smtClean="0"/>
              <a:t> </a:t>
            </a:r>
            <a:r>
              <a:rPr lang="sv-SE" dirty="0" err="1" smtClean="0"/>
              <a:t>of</a:t>
            </a:r>
            <a:r>
              <a:rPr lang="sv-SE" dirty="0" smtClean="0"/>
              <a:t> </a:t>
            </a:r>
            <a:r>
              <a:rPr lang="sv-SE" dirty="0" err="1" smtClean="0"/>
              <a:t>deaths</a:t>
            </a:r>
            <a:r>
              <a:rPr lang="sv-SE" dirty="0" smtClean="0"/>
              <a:t> and </a:t>
            </a:r>
            <a:r>
              <a:rPr lang="sv-SE" dirty="0" err="1" smtClean="0"/>
              <a:t>changes</a:t>
            </a:r>
            <a:r>
              <a:rPr lang="sv-SE" dirty="0" smtClean="0"/>
              <a:t> over </a:t>
            </a:r>
            <a:r>
              <a:rPr lang="sv-SE" dirty="0" err="1" smtClean="0"/>
              <a:t>time</a:t>
            </a:r>
            <a:endParaRPr lang="en-US" dirty="0"/>
          </a:p>
        </p:txBody>
      </p:sp>
      <p:pic>
        <p:nvPicPr>
          <p:cNvPr id="38914" name="Picture 2"/>
          <p:cNvPicPr>
            <a:picLocks noChangeAspect="1" noChangeArrowheads="1"/>
          </p:cNvPicPr>
          <p:nvPr/>
        </p:nvPicPr>
        <p:blipFill>
          <a:blip r:embed="rId2"/>
          <a:srcRect/>
          <a:stretch>
            <a:fillRect/>
          </a:stretch>
        </p:blipFill>
        <p:spPr bwMode="auto">
          <a:xfrm>
            <a:off x="1619250" y="1209675"/>
            <a:ext cx="5473700" cy="51593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pPr eaLnBrk="1" hangingPunct="1"/>
            <a:r>
              <a:rPr lang="sv-SE" smtClean="0"/>
              <a:t>The emplirical problem</a:t>
            </a:r>
            <a:endParaRPr lang="nb-NO" smtClean="0"/>
          </a:p>
        </p:txBody>
      </p:sp>
      <p:sp>
        <p:nvSpPr>
          <p:cNvPr id="39938" name="Rectangle 3"/>
          <p:cNvSpPr>
            <a:spLocks noGrp="1"/>
          </p:cNvSpPr>
          <p:nvPr>
            <p:ph type="body" idx="1"/>
          </p:nvPr>
        </p:nvSpPr>
        <p:spPr/>
        <p:txBody>
          <a:bodyPr/>
          <a:lstStyle/>
          <a:p>
            <a:pPr eaLnBrk="1" hangingPunct="1"/>
            <a:r>
              <a:rPr lang="sv-SE" sz="2800" dirty="0" smtClean="0"/>
              <a:t>In </a:t>
            </a:r>
            <a:r>
              <a:rPr lang="sv-SE" sz="2800" dirty="0" err="1" smtClean="0"/>
              <a:t>linking</a:t>
            </a:r>
            <a:r>
              <a:rPr lang="sv-SE" sz="2800" dirty="0" smtClean="0"/>
              <a:t> </a:t>
            </a:r>
            <a:r>
              <a:rPr lang="sv-SE" sz="2800" dirty="0" err="1" smtClean="0"/>
              <a:t>female</a:t>
            </a:r>
            <a:r>
              <a:rPr lang="sv-SE" sz="2800" dirty="0" smtClean="0"/>
              <a:t> </a:t>
            </a:r>
            <a:r>
              <a:rPr lang="sv-SE" sz="2800" dirty="0" err="1" smtClean="0"/>
              <a:t>share</a:t>
            </a:r>
            <a:r>
              <a:rPr lang="sv-SE" sz="2800" dirty="0" smtClean="0"/>
              <a:t> </a:t>
            </a:r>
            <a:r>
              <a:rPr lang="sv-SE" sz="2800" dirty="0" err="1" smtClean="0"/>
              <a:t>of</a:t>
            </a:r>
            <a:r>
              <a:rPr lang="sv-SE" sz="2800" dirty="0" smtClean="0"/>
              <a:t> </a:t>
            </a:r>
            <a:r>
              <a:rPr lang="sv-SE" sz="2800" dirty="0" err="1" smtClean="0"/>
              <a:t>income</a:t>
            </a:r>
            <a:r>
              <a:rPr lang="sv-SE" sz="2800" dirty="0" smtClean="0"/>
              <a:t> </a:t>
            </a:r>
            <a:r>
              <a:rPr lang="sv-SE" sz="2800" dirty="0" err="1" smtClean="0"/>
              <a:t>with</a:t>
            </a:r>
            <a:r>
              <a:rPr lang="sv-SE" sz="2800" dirty="0" smtClean="0"/>
              <a:t> </a:t>
            </a:r>
            <a:r>
              <a:rPr lang="sv-SE" sz="2800" dirty="0" err="1" smtClean="0"/>
              <a:t>gendercide</a:t>
            </a:r>
            <a:r>
              <a:rPr lang="sv-SE" sz="2800" dirty="0" smtClean="0"/>
              <a:t> </a:t>
            </a:r>
            <a:r>
              <a:rPr lang="sv-SE" sz="2800" dirty="0" err="1" smtClean="0"/>
              <a:t>there</a:t>
            </a:r>
            <a:r>
              <a:rPr lang="sv-SE" sz="2800" dirty="0" smtClean="0"/>
              <a:t> is a fundamental </a:t>
            </a:r>
            <a:r>
              <a:rPr lang="sv-SE" sz="2800" dirty="0" err="1" smtClean="0"/>
              <a:t>identification</a:t>
            </a:r>
            <a:r>
              <a:rPr lang="sv-SE" sz="2800" dirty="0" smtClean="0"/>
              <a:t> problem:</a:t>
            </a:r>
          </a:p>
          <a:p>
            <a:pPr eaLnBrk="1" hangingPunct="1"/>
            <a:r>
              <a:rPr lang="en-US" sz="2800" dirty="0" smtClean="0"/>
              <a:t>Areas with higher female income may have higher income precisely because women’s status is higher for other reasons.</a:t>
            </a:r>
          </a:p>
          <a:p>
            <a:pPr eaLnBrk="1" hangingPunct="1"/>
            <a:r>
              <a:rPr lang="en-US" sz="2800" dirty="0" smtClean="0"/>
              <a:t>Only looking at tea areas </a:t>
            </a:r>
            <a:r>
              <a:rPr lang="en-US" sz="2800" dirty="0" err="1" smtClean="0"/>
              <a:t>vs</a:t>
            </a:r>
            <a:r>
              <a:rPr lang="en-US" sz="2800" dirty="0" smtClean="0"/>
              <a:t> non tea areas is not enough either: regions that </a:t>
            </a:r>
            <a:r>
              <a:rPr lang="en-US" sz="2800" i="1" dirty="0" smtClean="0"/>
              <a:t>choose</a:t>
            </a:r>
            <a:r>
              <a:rPr lang="en-US" sz="2800" dirty="0" smtClean="0"/>
              <a:t> to plant tea may be regions with weaker boy preference.</a:t>
            </a:r>
            <a:r>
              <a:rPr lang="nb-NO" sz="2800" dirty="0" smtClean="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nb-NO" smtClean="0"/>
              <a:t>The story</a:t>
            </a:r>
          </a:p>
        </p:txBody>
      </p:sp>
      <p:sp>
        <p:nvSpPr>
          <p:cNvPr id="40962" name="Content Placeholder 2"/>
          <p:cNvSpPr>
            <a:spLocks noGrp="1"/>
          </p:cNvSpPr>
          <p:nvPr>
            <p:ph idx="1"/>
          </p:nvPr>
        </p:nvSpPr>
        <p:spPr/>
        <p:txBody>
          <a:bodyPr/>
          <a:lstStyle/>
          <a:p>
            <a:pPr eaLnBrk="1" hangingPunct="1"/>
            <a:r>
              <a:rPr lang="nb-NO" smtClean="0"/>
              <a:t>Women have a comparative advantage in producing tea.</a:t>
            </a:r>
          </a:p>
          <a:p>
            <a:pPr eaLnBrk="1" hangingPunct="1"/>
            <a:r>
              <a:rPr lang="nb-NO" smtClean="0"/>
              <a:t>Men have a comparative advantage in producing orchard fruits.</a:t>
            </a:r>
          </a:p>
          <a:p>
            <a:pPr eaLnBrk="1" hangingPunct="1"/>
            <a:r>
              <a:rPr lang="nb-NO" smtClean="0"/>
              <a:t>Reforms increased the price dramatically.</a:t>
            </a:r>
          </a:p>
          <a:p>
            <a:pPr eaLnBrk="1" hangingPunct="1"/>
            <a:r>
              <a:rPr lang="nb-NO" smtClean="0"/>
              <a:t>Areas suitable for tea production receive a shock in female incomes.</a:t>
            </a:r>
          </a:p>
          <a:p>
            <a:pPr eaLnBrk="1" hangingPunct="1"/>
            <a:r>
              <a:rPr lang="nb-NO" smtClean="0"/>
              <a:t>More girls survive. </a:t>
            </a:r>
          </a:p>
          <a:p>
            <a:pPr eaLnBrk="1" hangingPunct="1"/>
            <a:endParaRPr lang="nb-NO"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sv-SE" smtClean="0"/>
              <a:t>Possible exam question</a:t>
            </a:r>
            <a:endParaRPr lang="en-US" smtClean="0"/>
          </a:p>
        </p:txBody>
      </p:sp>
      <p:sp>
        <p:nvSpPr>
          <p:cNvPr id="16386" name="Content Placeholder 2"/>
          <p:cNvSpPr>
            <a:spLocks noGrp="1"/>
          </p:cNvSpPr>
          <p:nvPr>
            <p:ph idx="1"/>
          </p:nvPr>
        </p:nvSpPr>
        <p:spPr/>
        <p:txBody>
          <a:bodyPr/>
          <a:lstStyle/>
          <a:p>
            <a:pPr eaLnBrk="1" hangingPunct="1"/>
            <a:r>
              <a:rPr lang="sv-SE" smtClean="0"/>
              <a:t>The seminar questions for seminar 4.</a:t>
            </a:r>
          </a:p>
          <a:p>
            <a:pPr lvl="2" eaLnBrk="1" hangingPunct="1">
              <a:lnSpc>
                <a:spcPct val="90000"/>
              </a:lnSpc>
              <a:spcBef>
                <a:spcPct val="0"/>
              </a:spcBef>
              <a:spcAft>
                <a:spcPts val="600"/>
              </a:spcAft>
              <a:buFont typeface="Wingdings" pitchFamily="2" charset="2"/>
              <a:buChar char="Ø"/>
            </a:pPr>
            <a:r>
              <a:rPr lang="en-US" altLang="zh-CN" smtClean="0"/>
              <a:t> Randomization (5 points)</a:t>
            </a:r>
            <a:r>
              <a:rPr lang="sv-SE" smtClean="0"/>
              <a:t>.</a:t>
            </a:r>
          </a:p>
          <a:p>
            <a:pPr lvl="2" eaLnBrk="1" hangingPunct="1">
              <a:lnSpc>
                <a:spcPct val="90000"/>
              </a:lnSpc>
              <a:spcBef>
                <a:spcPct val="0"/>
              </a:spcBef>
              <a:spcAft>
                <a:spcPts val="600"/>
              </a:spcAft>
              <a:buFont typeface="Wingdings" pitchFamily="2" charset="2"/>
              <a:buChar char="Ø"/>
            </a:pPr>
            <a:r>
              <a:rPr lang="sv-SE" smtClean="0"/>
              <a:t> </a:t>
            </a:r>
            <a:r>
              <a:rPr lang="en-US" smtClean="0"/>
              <a:t>Mechanisms for the resource curse </a:t>
            </a:r>
            <a:r>
              <a:rPr lang="en-US" altLang="zh-CN" smtClean="0"/>
              <a:t>(5 points)</a:t>
            </a:r>
            <a:r>
              <a:rPr lang="sv-SE" smtClean="0"/>
              <a:t>.</a:t>
            </a:r>
          </a:p>
          <a:p>
            <a:pPr lvl="2" eaLnBrk="1" hangingPunct="1">
              <a:lnSpc>
                <a:spcPct val="90000"/>
              </a:lnSpc>
              <a:spcBef>
                <a:spcPct val="0"/>
              </a:spcBef>
              <a:spcAft>
                <a:spcPts val="600"/>
              </a:spcAft>
              <a:buFont typeface="Wingdings" pitchFamily="2" charset="2"/>
              <a:buChar char="Ø"/>
            </a:pPr>
            <a:r>
              <a:rPr lang="en-US" smtClean="0"/>
              <a:t> The theory of Mehlum et al. (2006)</a:t>
            </a:r>
            <a:r>
              <a:rPr lang="sv-SE" smtClean="0"/>
              <a:t> </a:t>
            </a:r>
            <a:r>
              <a:rPr lang="en-US" altLang="zh-CN" smtClean="0"/>
              <a:t>(5 points)</a:t>
            </a:r>
            <a:r>
              <a:rPr lang="sv-SE" smtClean="0"/>
              <a:t>.</a:t>
            </a:r>
          </a:p>
          <a:p>
            <a:pPr lvl="2" eaLnBrk="1" hangingPunct="1">
              <a:lnSpc>
                <a:spcPct val="90000"/>
              </a:lnSpc>
              <a:spcBef>
                <a:spcPct val="0"/>
              </a:spcBef>
              <a:spcAft>
                <a:spcPts val="600"/>
              </a:spcAft>
              <a:buFont typeface="Wingdings" pitchFamily="2" charset="2"/>
              <a:buChar char="Ø"/>
            </a:pPr>
            <a:r>
              <a:rPr lang="sv-SE" smtClean="0"/>
              <a:t> </a:t>
            </a:r>
            <a:r>
              <a:rPr lang="en-US" smtClean="0"/>
              <a:t>Their empirical test</a:t>
            </a:r>
            <a:r>
              <a:rPr lang="sv-SE" smtClean="0"/>
              <a:t> </a:t>
            </a:r>
            <a:r>
              <a:rPr lang="en-US" altLang="zh-CN" smtClean="0"/>
              <a:t>(3 points)</a:t>
            </a:r>
            <a:r>
              <a:rPr lang="sv-SE" smtClean="0"/>
              <a:t>.</a:t>
            </a:r>
          </a:p>
          <a:p>
            <a:pPr eaLnBrk="1" hangingPunct="1"/>
            <a:r>
              <a:rPr lang="en-US" altLang="zh-CN" smtClean="0"/>
              <a:t>Explain the endogeneity problem inherent in the relationship between share of mineral exports and growth. Is the problem solved by using endowments instead? </a:t>
            </a:r>
            <a:r>
              <a:rPr lang="sv-SE" smtClean="0"/>
              <a:t>(3 points).</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nb-NO" smtClean="0"/>
              <a:t>Empirical strategy</a:t>
            </a:r>
          </a:p>
        </p:txBody>
      </p:sp>
      <p:sp>
        <p:nvSpPr>
          <p:cNvPr id="41986" name="Content Placeholder 2"/>
          <p:cNvSpPr>
            <a:spLocks noGrp="1"/>
          </p:cNvSpPr>
          <p:nvPr>
            <p:ph idx="1"/>
          </p:nvPr>
        </p:nvSpPr>
        <p:spPr/>
        <p:txBody>
          <a:bodyPr/>
          <a:lstStyle/>
          <a:p>
            <a:pPr eaLnBrk="1" hangingPunct="1"/>
            <a:r>
              <a:rPr lang="en-US" smtClean="0"/>
              <a:t>“… compare sex imbalance for cohorts born before and after the reforms (</a:t>
            </a:r>
            <a:r>
              <a:rPr lang="en-US" smtClean="0">
                <a:solidFill>
                  <a:srgbClr val="FF0000"/>
                </a:solidFill>
              </a:rPr>
              <a:t>1</a:t>
            </a:r>
            <a:r>
              <a:rPr lang="en-US" baseline="30000" smtClean="0">
                <a:solidFill>
                  <a:srgbClr val="FF0000"/>
                </a:solidFill>
              </a:rPr>
              <a:t>st</a:t>
            </a:r>
            <a:r>
              <a:rPr lang="en-US" smtClean="0">
                <a:solidFill>
                  <a:srgbClr val="FF0000"/>
                </a:solidFill>
              </a:rPr>
              <a:t> diff</a:t>
            </a:r>
            <a:r>
              <a:rPr lang="en-US" smtClean="0"/>
              <a:t>), between counties that plant and do not plant sex-specific crops (</a:t>
            </a:r>
            <a:r>
              <a:rPr lang="en-US" smtClean="0">
                <a:solidFill>
                  <a:srgbClr val="FF0000"/>
                </a:solidFill>
              </a:rPr>
              <a:t>2</a:t>
            </a:r>
            <a:r>
              <a:rPr lang="en-US" baseline="30000" smtClean="0">
                <a:solidFill>
                  <a:srgbClr val="FF0000"/>
                </a:solidFill>
              </a:rPr>
              <a:t>nd</a:t>
            </a:r>
            <a:r>
              <a:rPr lang="en-US" smtClean="0">
                <a:solidFill>
                  <a:srgbClr val="FF0000"/>
                </a:solidFill>
              </a:rPr>
              <a:t> diff</a:t>
            </a:r>
            <a:r>
              <a:rPr lang="en-US" smtClean="0"/>
              <a:t>), where the value of those crops increased because of the reform.”</a:t>
            </a:r>
          </a:p>
          <a:p>
            <a:pPr eaLnBrk="1" hangingPunct="1"/>
            <a:endParaRPr lang="sv-SE" smtClean="0"/>
          </a:p>
          <a:p>
            <a:pPr eaLnBrk="1" hangingPunct="1">
              <a:buFont typeface="Arial" charset="0"/>
              <a:buNone/>
            </a:pPr>
            <a:r>
              <a:rPr lang="sv-SE" smtClean="0"/>
              <a:t>	= Difference in differences (DD).</a:t>
            </a:r>
            <a:endParaRPr lang="en-US" smtClean="0"/>
          </a:p>
          <a:p>
            <a:pPr eaLnBrk="1" hangingPunct="1">
              <a:buFont typeface="Arial" charset="0"/>
              <a:buNone/>
            </a:pPr>
            <a:endParaRPr lang="nb-NO" smtClean="0"/>
          </a:p>
          <a:p>
            <a:pPr eaLnBrk="1" hangingPunct="1"/>
            <a:endParaRPr lang="nb-NO"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468313" y="260350"/>
            <a:ext cx="8229600" cy="1143000"/>
          </a:xfrm>
        </p:spPr>
        <p:txBody>
          <a:bodyPr/>
          <a:lstStyle/>
          <a:p>
            <a:pPr eaLnBrk="1" hangingPunct="1"/>
            <a:r>
              <a:rPr lang="sv-SE" sz="4000" smtClean="0"/>
              <a:t>Recap difference in differences (DD)</a:t>
            </a:r>
            <a:endParaRPr lang="nb-NO" sz="4000" smtClean="0"/>
          </a:p>
        </p:txBody>
      </p:sp>
      <p:sp>
        <p:nvSpPr>
          <p:cNvPr id="43010" name="Rectangle 3"/>
          <p:cNvSpPr>
            <a:spLocks noGrp="1" noChangeArrowheads="1"/>
          </p:cNvSpPr>
          <p:nvPr>
            <p:ph type="body" idx="4294967295"/>
          </p:nvPr>
        </p:nvSpPr>
        <p:spPr/>
        <p:txBody>
          <a:bodyPr/>
          <a:lstStyle/>
          <a:p>
            <a:pPr eaLnBrk="1" hangingPunct="1">
              <a:lnSpc>
                <a:spcPct val="90000"/>
              </a:lnSpc>
            </a:pPr>
            <a:r>
              <a:rPr lang="en-US" smtClean="0"/>
              <a:t>Requires that data is available both before and after treatment. </a:t>
            </a:r>
          </a:p>
          <a:p>
            <a:pPr eaLnBrk="1" hangingPunct="1">
              <a:lnSpc>
                <a:spcPct val="90000"/>
              </a:lnSpc>
            </a:pPr>
            <a:r>
              <a:rPr lang="en-US" smtClean="0"/>
              <a:t>Basic idea: Control for pre-period differences in outcomes between T and C.</a:t>
            </a:r>
          </a:p>
          <a:p>
            <a:pPr eaLnBrk="1" hangingPunct="1">
              <a:lnSpc>
                <a:spcPct val="90000"/>
              </a:lnSpc>
            </a:pPr>
            <a:r>
              <a:rPr lang="en-US" smtClean="0"/>
              <a:t>Crucial assumption. Absent the treatment, the outcomes would have followed the same trend.</a:t>
            </a:r>
            <a:r>
              <a:rPr lang="nb-NO" smtClean="0"/>
              <a:t> </a:t>
            </a:r>
          </a:p>
          <a:p>
            <a:pPr eaLnBrk="1" hangingPunct="1">
              <a:lnSpc>
                <a:spcPct val="90000"/>
              </a:lnSpc>
            </a:pPr>
            <a:r>
              <a:rPr lang="en-US" smtClean="0"/>
              <a:t>Main practical issue: Omitted variable… you must argue your case strongly! </a:t>
            </a:r>
            <a:endParaRPr lang="nb-NO"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pPr eaLnBrk="1" hangingPunct="1"/>
            <a:r>
              <a:rPr lang="sv-SE" smtClean="0"/>
              <a:t>Problems</a:t>
            </a:r>
            <a:endParaRPr lang="nb-NO" smtClean="0"/>
          </a:p>
        </p:txBody>
      </p:sp>
      <p:sp>
        <p:nvSpPr>
          <p:cNvPr id="44034" name="Rectangle 3"/>
          <p:cNvSpPr>
            <a:spLocks noGrp="1" noChangeArrowheads="1"/>
          </p:cNvSpPr>
          <p:nvPr>
            <p:ph type="body" idx="4294967295"/>
          </p:nvPr>
        </p:nvSpPr>
        <p:spPr>
          <a:xfrm>
            <a:off x="468313" y="1628775"/>
            <a:ext cx="8229600" cy="4525963"/>
          </a:xfrm>
        </p:spPr>
        <p:txBody>
          <a:bodyPr/>
          <a:lstStyle/>
          <a:p>
            <a:pPr eaLnBrk="1" hangingPunct="1"/>
            <a:r>
              <a:rPr lang="sv-SE" smtClean="0"/>
              <a:t>The main problem is that something else may have happened at the same time.</a:t>
            </a:r>
          </a:p>
          <a:p>
            <a:pPr eaLnBrk="1" hangingPunct="1"/>
            <a:endParaRPr lang="sv-SE" smtClean="0"/>
          </a:p>
          <a:p>
            <a:pPr eaLnBrk="1" hangingPunct="1"/>
            <a:r>
              <a:rPr lang="sv-SE" smtClean="0"/>
              <a:t>Or that the </a:t>
            </a:r>
            <a:r>
              <a:rPr lang="sv-SE" i="1" smtClean="0"/>
              <a:t>trends</a:t>
            </a:r>
            <a:r>
              <a:rPr lang="sv-SE" smtClean="0"/>
              <a:t> are different.</a:t>
            </a:r>
          </a:p>
          <a:p>
            <a:pPr eaLnBrk="1" hangingPunct="1"/>
            <a:endParaRPr lang="sv-SE" smtClean="0"/>
          </a:p>
          <a:p>
            <a:pPr eaLnBrk="1" hangingPunct="1"/>
            <a:r>
              <a:rPr lang="sv-SE" smtClean="0"/>
              <a:t>More periods is better.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nb-NO" dirty="0" smtClean="0"/>
              <a:t>Three </a:t>
            </a:r>
            <a:r>
              <a:rPr lang="nb-NO" dirty="0" err="1" smtClean="0"/>
              <a:t>effects</a:t>
            </a:r>
            <a:r>
              <a:rPr lang="nb-NO" dirty="0" smtClean="0"/>
              <a:t> </a:t>
            </a:r>
            <a:r>
              <a:rPr lang="nb-NO" dirty="0" err="1" smtClean="0"/>
              <a:t>of</a:t>
            </a:r>
            <a:r>
              <a:rPr lang="nb-NO" dirty="0" smtClean="0"/>
              <a:t> </a:t>
            </a:r>
            <a:r>
              <a:rPr lang="nb-NO" dirty="0" err="1" smtClean="0"/>
              <a:t>the</a:t>
            </a:r>
            <a:r>
              <a:rPr lang="nb-NO" dirty="0" smtClean="0"/>
              <a:t> reforms </a:t>
            </a:r>
            <a:r>
              <a:rPr lang="nb-NO" dirty="0" err="1" smtClean="0"/>
              <a:t>are</a:t>
            </a:r>
            <a:r>
              <a:rPr lang="nb-NO" dirty="0" smtClean="0"/>
              <a:t> </a:t>
            </a:r>
            <a:r>
              <a:rPr lang="nb-NO" dirty="0" err="1" smtClean="0"/>
              <a:t>exploited</a:t>
            </a:r>
            <a:endParaRPr lang="nb-NO" dirty="0"/>
          </a:p>
        </p:txBody>
      </p:sp>
      <p:sp>
        <p:nvSpPr>
          <p:cNvPr id="45058" name="Content Placeholder 2"/>
          <p:cNvSpPr>
            <a:spLocks noGrp="1"/>
          </p:cNvSpPr>
          <p:nvPr>
            <p:ph idx="1"/>
          </p:nvPr>
        </p:nvSpPr>
        <p:spPr/>
        <p:txBody>
          <a:bodyPr/>
          <a:lstStyle/>
          <a:p>
            <a:pPr marL="514350" indent="-514350" eaLnBrk="1" hangingPunct="1">
              <a:buFont typeface="Arial" charset="0"/>
              <a:buAutoNum type="arabicParenR"/>
            </a:pPr>
            <a:r>
              <a:rPr lang="en-US" dirty="0" smtClean="0"/>
              <a:t>The reform increased the value of adult female labor in tea-producing regions. </a:t>
            </a:r>
          </a:p>
          <a:p>
            <a:pPr marL="514350" indent="-514350" eaLnBrk="1" hangingPunct="1">
              <a:buFont typeface="Arial" charset="0"/>
              <a:buAutoNum type="arabicParenR"/>
            </a:pPr>
            <a:r>
              <a:rPr lang="en-US" dirty="0" smtClean="0"/>
              <a:t>The reform increased the value of adult male labor in orchard-producing regions. </a:t>
            </a:r>
          </a:p>
          <a:p>
            <a:pPr marL="514350" indent="-514350" eaLnBrk="1" hangingPunct="1">
              <a:buFont typeface="Arial" charset="0"/>
              <a:buAutoNum type="arabicParenR"/>
            </a:pPr>
            <a:r>
              <a:rPr lang="en-US" dirty="0" smtClean="0"/>
              <a:t>The reform increased total household income in regions with other cash crops which favor neither male nor female labor.</a:t>
            </a:r>
          </a:p>
          <a:p>
            <a:pPr marL="514350" indent="-514350" eaLnBrk="1" hangingPunct="1">
              <a:buFont typeface="Arial" charset="0"/>
              <a:buAutoNum type="arabicParenR"/>
            </a:pPr>
            <a:endParaRPr lang="nb-NO"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nb-NO" smtClean="0"/>
              <a:t>Data</a:t>
            </a:r>
          </a:p>
        </p:txBody>
      </p:sp>
      <p:sp>
        <p:nvSpPr>
          <p:cNvPr id="46082" name="Content Placeholder 2"/>
          <p:cNvSpPr>
            <a:spLocks noGrp="1"/>
          </p:cNvSpPr>
          <p:nvPr>
            <p:ph idx="1"/>
          </p:nvPr>
        </p:nvSpPr>
        <p:spPr/>
        <p:txBody>
          <a:bodyPr/>
          <a:lstStyle/>
          <a:p>
            <a:pPr eaLnBrk="1" hangingPunct="1"/>
            <a:r>
              <a:rPr lang="nb-NO" smtClean="0"/>
              <a:t>Censuses from 1990 and 1997.</a:t>
            </a:r>
          </a:p>
          <a:p>
            <a:pPr marL="342900" lvl="2" indent="-342900" eaLnBrk="1" hangingPunct="1"/>
            <a:r>
              <a:rPr lang="en-US" altLang="zh-CN" smtClean="0"/>
              <a:t>Used to get historical fertility and to see which regions plant tea</a:t>
            </a:r>
            <a:r>
              <a:rPr lang="sv-SE" smtClean="0"/>
              <a:t>.</a:t>
            </a:r>
          </a:p>
          <a:p>
            <a:pPr marL="342900" lvl="2" indent="-342900" eaLnBrk="1" hangingPunct="1"/>
            <a:endParaRPr lang="sv-SE" smtClean="0"/>
          </a:p>
          <a:p>
            <a:pPr marL="342900" lvl="2" indent="-342900" eaLnBrk="1" hangingPunct="1"/>
            <a:endParaRPr lang="nb-NO" smtClean="0"/>
          </a:p>
          <a:p>
            <a:pPr eaLnBrk="1" hangingPunct="1"/>
            <a:r>
              <a:rPr lang="nb-NO" smtClean="0"/>
              <a:t>ArcGIS data on hilliness.</a:t>
            </a:r>
          </a:p>
          <a:p>
            <a:pPr marL="342900" lvl="2" indent="-342900" eaLnBrk="1" hangingPunct="1"/>
            <a:r>
              <a:rPr lang="sv-SE" smtClean="0"/>
              <a:t>Increasingly popular to use GIS data in economics.</a:t>
            </a:r>
            <a:endParaRPr lang="nb-NO" smtClean="0"/>
          </a:p>
          <a:p>
            <a:pPr eaLnBrk="1" hangingPunct="1"/>
            <a:endParaRPr lang="nb-NO"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nb-NO" smtClean="0"/>
              <a:t>Main equation of interest</a:t>
            </a:r>
          </a:p>
        </p:txBody>
      </p:sp>
      <p:pic>
        <p:nvPicPr>
          <p:cNvPr id="47106" name="Picture 2"/>
          <p:cNvPicPr>
            <a:picLocks noChangeAspect="1" noChangeArrowheads="1"/>
          </p:cNvPicPr>
          <p:nvPr/>
        </p:nvPicPr>
        <p:blipFill>
          <a:blip r:embed="rId2"/>
          <a:srcRect/>
          <a:stretch>
            <a:fillRect/>
          </a:stretch>
        </p:blipFill>
        <p:spPr bwMode="auto">
          <a:xfrm>
            <a:off x="395288" y="2492375"/>
            <a:ext cx="8607425" cy="8826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sv-SE" smtClean="0"/>
              <a:t>Basic results</a:t>
            </a:r>
            <a:endParaRPr lang="en-US" smtClean="0"/>
          </a:p>
        </p:txBody>
      </p:sp>
      <p:pic>
        <p:nvPicPr>
          <p:cNvPr id="48130" name="Picture 2"/>
          <p:cNvPicPr>
            <a:picLocks noChangeAspect="1" noChangeArrowheads="1"/>
          </p:cNvPicPr>
          <p:nvPr/>
        </p:nvPicPr>
        <p:blipFill>
          <a:blip r:embed="rId2"/>
          <a:srcRect/>
          <a:stretch>
            <a:fillRect/>
          </a:stretch>
        </p:blipFill>
        <p:spPr bwMode="auto">
          <a:xfrm>
            <a:off x="2149475" y="1773238"/>
            <a:ext cx="4592638" cy="3095625"/>
          </a:xfrm>
          <a:prstGeom prst="rect">
            <a:avLst/>
          </a:prstGeom>
          <a:noFill/>
          <a:ln w="9525">
            <a:noFill/>
            <a:miter lim="800000"/>
            <a:headEnd/>
            <a:tailEnd/>
          </a:ln>
        </p:spPr>
      </p:pic>
      <p:sp>
        <p:nvSpPr>
          <p:cNvPr id="4" name="Rectangle 3"/>
          <p:cNvSpPr/>
          <p:nvPr/>
        </p:nvSpPr>
        <p:spPr>
          <a:xfrm>
            <a:off x="1763713" y="3716338"/>
            <a:ext cx="1079500" cy="2889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sv-SE" dirty="0" err="1"/>
              <a:t>Cashcrop</a:t>
            </a:r>
            <a:endParaRPr lang="en-US" dirty="0"/>
          </a:p>
        </p:txBody>
      </p:sp>
      <p:sp>
        <p:nvSpPr>
          <p:cNvPr id="48132" name="TextBox 5"/>
          <p:cNvSpPr txBox="1">
            <a:spLocks noChangeArrowheads="1"/>
          </p:cNvSpPr>
          <p:nvPr/>
        </p:nvSpPr>
        <p:spPr bwMode="auto">
          <a:xfrm>
            <a:off x="468313" y="5084763"/>
            <a:ext cx="5040312" cy="369887"/>
          </a:xfrm>
          <a:prstGeom prst="rect">
            <a:avLst/>
          </a:prstGeom>
          <a:noFill/>
          <a:ln w="9525">
            <a:noFill/>
            <a:miter lim="800000"/>
            <a:headEnd/>
            <a:tailEnd/>
          </a:ln>
        </p:spPr>
        <p:txBody>
          <a:bodyPr wrap="none">
            <a:spAutoFit/>
          </a:bodyPr>
          <a:lstStyle/>
          <a:p>
            <a:r>
              <a:rPr lang="en-US">
                <a:solidFill>
                  <a:srgbClr val="FF0000"/>
                </a:solidFill>
                <a:latin typeface="Calibri" pitchFamily="34" charset="0"/>
              </a:rPr>
              <a:t>Control for varying cohort trends between counties </a:t>
            </a:r>
          </a:p>
        </p:txBody>
      </p:sp>
      <p:cxnSp>
        <p:nvCxnSpPr>
          <p:cNvPr id="8" name="Elbow Connector 7"/>
          <p:cNvCxnSpPr/>
          <p:nvPr/>
        </p:nvCxnSpPr>
        <p:spPr>
          <a:xfrm rot="5400000" flipH="1" flipV="1">
            <a:off x="1692275" y="4365625"/>
            <a:ext cx="719138" cy="71913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sv-SE" smtClean="0"/>
              <a:t>Main worries in DD</a:t>
            </a:r>
            <a:endParaRPr lang="en-US" smtClean="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a:t>The effects may be driven by changes in the control crops. (</a:t>
            </a:r>
            <a:r>
              <a:rPr lang="en-US" dirty="0">
                <a:solidFill>
                  <a:srgbClr val="FF0000"/>
                </a:solidFill>
              </a:rPr>
              <a:t>Testable</a:t>
            </a:r>
            <a:r>
              <a:rPr lang="en-US" dirty="0"/>
              <a:t>)</a:t>
            </a:r>
          </a:p>
          <a:p>
            <a:pPr eaLnBrk="1" fontAlgn="auto" hangingPunct="1">
              <a:spcAft>
                <a:spcPts val="0"/>
              </a:spcAft>
              <a:buFont typeface="Arial" pitchFamily="34" charset="0"/>
              <a:buChar char="•"/>
              <a:defRPr/>
            </a:pPr>
            <a:r>
              <a:rPr lang="en-US" dirty="0"/>
              <a:t>There may have been different pre-trends in sex ratios.  (</a:t>
            </a:r>
            <a:r>
              <a:rPr lang="en-US" dirty="0">
                <a:solidFill>
                  <a:srgbClr val="FF0000"/>
                </a:solidFill>
              </a:rPr>
              <a:t>Testable</a:t>
            </a:r>
            <a:r>
              <a:rPr lang="en-US" dirty="0" smtClean="0"/>
              <a:t>)</a:t>
            </a:r>
          </a:p>
          <a:p>
            <a:pPr eaLnBrk="1" fontAlgn="auto" hangingPunct="1">
              <a:spcAft>
                <a:spcPts val="0"/>
              </a:spcAft>
              <a:buFont typeface="Arial" pitchFamily="34" charset="0"/>
              <a:buChar char="•"/>
              <a:defRPr/>
            </a:pPr>
            <a:r>
              <a:rPr lang="sv-SE" dirty="0" err="1" smtClean="0"/>
              <a:t>Increased</a:t>
            </a:r>
            <a:r>
              <a:rPr lang="sv-SE" dirty="0" smtClean="0"/>
              <a:t> </a:t>
            </a:r>
            <a:r>
              <a:rPr lang="sv-SE" dirty="0" err="1" smtClean="0"/>
              <a:t>price</a:t>
            </a:r>
            <a:r>
              <a:rPr lang="sv-SE" dirty="0" smtClean="0"/>
              <a:t> </a:t>
            </a:r>
            <a:r>
              <a:rPr lang="sv-SE" dirty="0" err="1" smtClean="0"/>
              <a:t>may</a:t>
            </a:r>
            <a:r>
              <a:rPr lang="sv-SE" dirty="0" smtClean="0"/>
              <a:t> </a:t>
            </a:r>
            <a:r>
              <a:rPr lang="sv-SE" dirty="0" err="1" smtClean="0"/>
              <a:t>change</a:t>
            </a:r>
            <a:r>
              <a:rPr lang="sv-SE" dirty="0" smtClean="0"/>
              <a:t> the </a:t>
            </a:r>
            <a:r>
              <a:rPr lang="sv-SE" dirty="0" err="1" smtClean="0"/>
              <a:t>reason</a:t>
            </a:r>
            <a:r>
              <a:rPr lang="sv-SE" dirty="0" smtClean="0"/>
              <a:t> </a:t>
            </a:r>
            <a:r>
              <a:rPr lang="sv-SE" dirty="0" err="1" smtClean="0"/>
              <a:t>people</a:t>
            </a:r>
            <a:r>
              <a:rPr lang="sv-SE" dirty="0" smtClean="0"/>
              <a:t> pick </a:t>
            </a:r>
            <a:r>
              <a:rPr lang="sv-SE" dirty="0" err="1" smtClean="0"/>
              <a:t>tea</a:t>
            </a:r>
            <a:r>
              <a:rPr lang="sv-SE" dirty="0" smtClean="0"/>
              <a:t> so </a:t>
            </a:r>
            <a:r>
              <a:rPr lang="sv-SE" dirty="0" err="1" smtClean="0"/>
              <a:t>that</a:t>
            </a:r>
            <a:r>
              <a:rPr lang="sv-SE" dirty="0" smtClean="0"/>
              <a:t> the prereform </a:t>
            </a:r>
            <a:r>
              <a:rPr lang="sv-SE" dirty="0" err="1" smtClean="0"/>
              <a:t>cohort</a:t>
            </a:r>
            <a:r>
              <a:rPr lang="sv-SE" dirty="0" smtClean="0"/>
              <a:t> is not a valid </a:t>
            </a:r>
            <a:r>
              <a:rPr lang="sv-SE" dirty="0" err="1" smtClean="0"/>
              <a:t>counterfactual</a:t>
            </a:r>
            <a:r>
              <a:rPr lang="sv-SE" dirty="0" smtClean="0"/>
              <a:t>. (</a:t>
            </a:r>
            <a:r>
              <a:rPr lang="sv-SE" dirty="0" err="1" smtClean="0">
                <a:solidFill>
                  <a:srgbClr val="FF0000"/>
                </a:solidFill>
              </a:rPr>
              <a:t>Use</a:t>
            </a:r>
            <a:r>
              <a:rPr lang="sv-SE" dirty="0" smtClean="0">
                <a:solidFill>
                  <a:srgbClr val="FF0000"/>
                </a:solidFill>
              </a:rPr>
              <a:t> IV</a:t>
            </a:r>
            <a:r>
              <a:rPr lang="sv-SE" dirty="0" smtClean="0"/>
              <a:t>)</a:t>
            </a:r>
            <a:endParaRPr lang="en-US" dirty="0"/>
          </a:p>
          <a:p>
            <a:pPr eaLnBrk="1" fontAlgn="auto" hangingPunct="1">
              <a:spcAft>
                <a:spcPts val="0"/>
              </a:spcAft>
              <a:buFont typeface="Arial" pitchFamily="34" charset="0"/>
              <a:buChar char="•"/>
              <a:defRPr/>
            </a:pPr>
            <a:r>
              <a:rPr lang="en-US" dirty="0"/>
              <a:t>In, general, we may confound the effects of the reform with effects of other things that </a:t>
            </a:r>
            <a:r>
              <a:rPr lang="en-US" dirty="0" smtClean="0"/>
              <a:t>happened. </a:t>
            </a:r>
            <a:r>
              <a:rPr lang="en-US" dirty="0"/>
              <a:t>(</a:t>
            </a:r>
            <a:r>
              <a:rPr lang="en-US" dirty="0">
                <a:solidFill>
                  <a:srgbClr val="FF0000"/>
                </a:solidFill>
              </a:rPr>
              <a:t>Non-testable</a:t>
            </a:r>
            <a:r>
              <a:rPr lang="en-US"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sv-SE" smtClean="0"/>
              <a:t>Changes in effects of control crops</a:t>
            </a:r>
            <a:endParaRPr lang="en-US" smtClean="0"/>
          </a:p>
        </p:txBody>
      </p:sp>
      <p:pic>
        <p:nvPicPr>
          <p:cNvPr id="50178" name="Picture 2"/>
          <p:cNvPicPr>
            <a:picLocks noChangeAspect="1" noChangeArrowheads="1"/>
          </p:cNvPicPr>
          <p:nvPr/>
        </p:nvPicPr>
        <p:blipFill>
          <a:blip r:embed="rId2"/>
          <a:srcRect/>
          <a:stretch>
            <a:fillRect/>
          </a:stretch>
        </p:blipFill>
        <p:spPr bwMode="auto">
          <a:xfrm>
            <a:off x="2147888" y="1885950"/>
            <a:ext cx="4848225" cy="3086100"/>
          </a:xfrm>
          <a:prstGeom prst="rect">
            <a:avLst/>
          </a:prstGeom>
          <a:noFill/>
          <a:ln w="9525">
            <a:noFill/>
            <a:miter lim="800000"/>
            <a:headEnd/>
            <a:tailEnd/>
          </a:ln>
        </p:spPr>
      </p:pic>
      <p:sp>
        <p:nvSpPr>
          <p:cNvPr id="50179" name="TextBox 3"/>
          <p:cNvSpPr txBox="1">
            <a:spLocks noChangeArrowheads="1"/>
          </p:cNvSpPr>
          <p:nvPr/>
        </p:nvSpPr>
        <p:spPr bwMode="auto">
          <a:xfrm>
            <a:off x="6804025" y="2997200"/>
            <a:ext cx="1703388" cy="646113"/>
          </a:xfrm>
          <a:prstGeom prst="rect">
            <a:avLst/>
          </a:prstGeom>
          <a:noFill/>
          <a:ln w="9525">
            <a:noFill/>
            <a:miter lim="800000"/>
            <a:headEnd/>
            <a:tailEnd/>
          </a:ln>
        </p:spPr>
        <p:txBody>
          <a:bodyPr wrap="none">
            <a:spAutoFit/>
          </a:bodyPr>
          <a:lstStyle/>
          <a:p>
            <a:r>
              <a:rPr lang="sv-SE">
                <a:solidFill>
                  <a:srgbClr val="FF0000"/>
                </a:solidFill>
                <a:latin typeface="Calibri" pitchFamily="34" charset="0"/>
              </a:rPr>
              <a:t>Stable and close</a:t>
            </a:r>
          </a:p>
          <a:p>
            <a:r>
              <a:rPr lang="sv-SE">
                <a:solidFill>
                  <a:srgbClr val="FF0000"/>
                </a:solidFill>
                <a:latin typeface="Calibri" pitchFamily="34" charset="0"/>
              </a:rPr>
              <a:t>to zero.</a:t>
            </a:r>
            <a:endParaRPr lang="en-US">
              <a:solidFill>
                <a:srgbClr val="FF0000"/>
              </a:solidFill>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sv-SE" smtClean="0"/>
              <a:t>Pre-and post trends</a:t>
            </a:r>
            <a:endParaRPr lang="en-US" smtClean="0"/>
          </a:p>
        </p:txBody>
      </p:sp>
      <p:pic>
        <p:nvPicPr>
          <p:cNvPr id="51202" name="Picture 2"/>
          <p:cNvPicPr>
            <a:picLocks noChangeAspect="1" noChangeArrowheads="1"/>
          </p:cNvPicPr>
          <p:nvPr/>
        </p:nvPicPr>
        <p:blipFill>
          <a:blip r:embed="rId2"/>
          <a:srcRect/>
          <a:stretch>
            <a:fillRect/>
          </a:stretch>
        </p:blipFill>
        <p:spPr bwMode="auto">
          <a:xfrm>
            <a:off x="2038350" y="1905000"/>
            <a:ext cx="5067300" cy="304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a:t>
            </a:r>
            <a:r>
              <a:rPr lang="en-US" dirty="0" smtClean="0"/>
              <a:t>development</a:t>
            </a:r>
            <a:endParaRPr lang="en-US" dirty="0"/>
          </a:p>
        </p:txBody>
      </p:sp>
      <p:sp>
        <p:nvSpPr>
          <p:cNvPr id="3" name="Content Placeholder 2"/>
          <p:cNvSpPr>
            <a:spLocks noGrp="1"/>
          </p:cNvSpPr>
          <p:nvPr>
            <p:ph idx="1"/>
          </p:nvPr>
        </p:nvSpPr>
        <p:spPr/>
        <p:txBody>
          <a:bodyPr/>
          <a:lstStyle/>
          <a:p>
            <a:r>
              <a:rPr lang="en-US" dirty="0"/>
              <a:t>An active research area in economics, partly due to the way the world looks like</a:t>
            </a:r>
            <a:r>
              <a:rPr lang="en-US" dirty="0" smtClean="0"/>
              <a:t>:</a:t>
            </a:r>
          </a:p>
          <a:p>
            <a:endParaRPr lang="en-US" dirty="0" smtClean="0"/>
          </a:p>
          <a:p>
            <a:pPr lvl="2" eaLnBrk="1" fontAlgn="auto" hangingPunct="1">
              <a:lnSpc>
                <a:spcPct val="90000"/>
              </a:lnSpc>
              <a:spcBef>
                <a:spcPct val="0"/>
              </a:spcBef>
              <a:spcAft>
                <a:spcPts val="600"/>
              </a:spcAft>
              <a:buFont typeface="Wingdings" pitchFamily="2" charset="2"/>
              <a:buChar char="Ø"/>
              <a:defRPr/>
            </a:pPr>
            <a:r>
              <a:rPr lang="sv-SE" dirty="0"/>
              <a:t> </a:t>
            </a:r>
            <a:r>
              <a:rPr lang="en-US" dirty="0" smtClean="0"/>
              <a:t>6 </a:t>
            </a:r>
            <a:r>
              <a:rPr lang="en-US" dirty="0"/>
              <a:t>million women a year go missing</a:t>
            </a:r>
            <a:r>
              <a:rPr lang="sv-SE" dirty="0" smtClean="0"/>
              <a:t>.</a:t>
            </a:r>
            <a:endParaRPr lang="sv-SE" dirty="0"/>
          </a:p>
          <a:p>
            <a:pPr lvl="2" eaLnBrk="1" fontAlgn="auto" hangingPunct="1">
              <a:lnSpc>
                <a:spcPct val="90000"/>
              </a:lnSpc>
              <a:spcBef>
                <a:spcPct val="0"/>
              </a:spcBef>
              <a:spcAft>
                <a:spcPts val="600"/>
              </a:spcAft>
              <a:buFont typeface="Wingdings" pitchFamily="2" charset="2"/>
              <a:buChar char="Ø"/>
              <a:defRPr/>
            </a:pPr>
            <a:endParaRPr lang="sv-SE" dirty="0"/>
          </a:p>
          <a:p>
            <a:pPr lvl="2" eaLnBrk="1" fontAlgn="auto" hangingPunct="1">
              <a:lnSpc>
                <a:spcPct val="90000"/>
              </a:lnSpc>
              <a:spcBef>
                <a:spcPct val="0"/>
              </a:spcBef>
              <a:spcAft>
                <a:spcPts val="600"/>
              </a:spcAft>
              <a:buFont typeface="Wingdings" pitchFamily="2" charset="2"/>
              <a:buChar char="Ø"/>
              <a:defRPr/>
            </a:pPr>
            <a:r>
              <a:rPr lang="sv-SE" dirty="0"/>
              <a:t> </a:t>
            </a:r>
            <a:r>
              <a:rPr lang="en-US" dirty="0"/>
              <a:t>L</a:t>
            </a:r>
            <a:r>
              <a:rPr lang="en-US" dirty="0" smtClean="0"/>
              <a:t>abor </a:t>
            </a:r>
            <a:r>
              <a:rPr lang="en-US" dirty="0"/>
              <a:t>market opportunities</a:t>
            </a:r>
            <a:r>
              <a:rPr lang="sv-SE" dirty="0" smtClean="0"/>
              <a:t>.</a:t>
            </a:r>
          </a:p>
          <a:p>
            <a:pPr lvl="2" eaLnBrk="1" fontAlgn="auto" hangingPunct="1">
              <a:lnSpc>
                <a:spcPct val="90000"/>
              </a:lnSpc>
              <a:spcBef>
                <a:spcPct val="0"/>
              </a:spcBef>
              <a:spcAft>
                <a:spcPts val="600"/>
              </a:spcAft>
              <a:buFont typeface="Wingdings" pitchFamily="2" charset="2"/>
              <a:buChar char="Ø"/>
              <a:defRPr/>
            </a:pPr>
            <a:endParaRPr lang="sv-SE" dirty="0" smtClean="0"/>
          </a:p>
          <a:p>
            <a:pPr lvl="2" eaLnBrk="1" fontAlgn="auto" hangingPunct="1">
              <a:lnSpc>
                <a:spcPct val="90000"/>
              </a:lnSpc>
              <a:spcBef>
                <a:spcPct val="0"/>
              </a:spcBef>
              <a:spcAft>
                <a:spcPts val="600"/>
              </a:spcAft>
              <a:buFont typeface="Wingdings" pitchFamily="2" charset="2"/>
              <a:buChar char="Ø"/>
              <a:defRPr/>
            </a:pPr>
            <a:r>
              <a:rPr lang="en-US" dirty="0" smtClean="0"/>
              <a:t> Political </a:t>
            </a:r>
            <a:r>
              <a:rPr lang="en-US" dirty="0"/>
              <a:t>representation</a:t>
            </a:r>
            <a:r>
              <a:rPr lang="en-US" dirty="0" smtClean="0"/>
              <a:t>.</a:t>
            </a:r>
          </a:p>
          <a:p>
            <a:pPr lvl="2" eaLnBrk="1" fontAlgn="auto" hangingPunct="1">
              <a:lnSpc>
                <a:spcPct val="90000"/>
              </a:lnSpc>
              <a:spcBef>
                <a:spcPct val="0"/>
              </a:spcBef>
              <a:spcAft>
                <a:spcPts val="600"/>
              </a:spcAft>
              <a:buFont typeface="Wingdings" pitchFamily="2" charset="2"/>
              <a:buChar char="Ø"/>
              <a:defRPr/>
            </a:pPr>
            <a:endParaRPr lang="en-US" dirty="0" smtClean="0"/>
          </a:p>
          <a:p>
            <a:pPr lvl="2" eaLnBrk="1" fontAlgn="auto" hangingPunct="1">
              <a:lnSpc>
                <a:spcPct val="90000"/>
              </a:lnSpc>
              <a:spcBef>
                <a:spcPct val="0"/>
              </a:spcBef>
              <a:spcAft>
                <a:spcPts val="600"/>
              </a:spcAft>
              <a:buFont typeface="Wingdings" pitchFamily="2" charset="2"/>
              <a:buChar char="Ø"/>
              <a:defRPr/>
            </a:pPr>
            <a:r>
              <a:rPr lang="sv-SE" dirty="0" smtClean="0"/>
              <a:t> Legal </a:t>
            </a:r>
            <a:r>
              <a:rPr lang="sv-SE" dirty="0" err="1" smtClean="0"/>
              <a:t>rights</a:t>
            </a:r>
            <a:r>
              <a:rPr lang="sv-SE" dirty="0" smtClean="0"/>
              <a:t>.</a:t>
            </a:r>
            <a:endParaRPr lang="sv-SE" dirty="0"/>
          </a:p>
          <a:p>
            <a:endParaRPr lang="en-US" dirty="0"/>
          </a:p>
          <a:p>
            <a:endParaRPr lang="en-US" dirty="0"/>
          </a:p>
        </p:txBody>
      </p:sp>
    </p:spTree>
    <p:extLst>
      <p:ext uri="{BB962C8B-B14F-4D97-AF65-F5344CB8AC3E}">
        <p14:creationId xmlns:p14="http://schemas.microsoft.com/office/powerpoint/2010/main" val="29082381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sv-SE" smtClean="0"/>
              <a:t>Instrumental variables approach</a:t>
            </a:r>
            <a:endParaRPr lang="en-US" smtClean="0"/>
          </a:p>
        </p:txBody>
      </p:sp>
      <p:sp>
        <p:nvSpPr>
          <p:cNvPr id="52226" name="Content Placeholder 2"/>
          <p:cNvSpPr>
            <a:spLocks noGrp="1"/>
          </p:cNvSpPr>
          <p:nvPr>
            <p:ph idx="1"/>
          </p:nvPr>
        </p:nvSpPr>
        <p:spPr/>
        <p:txBody>
          <a:bodyPr/>
          <a:lstStyle/>
          <a:p>
            <a:pPr eaLnBrk="1" hangingPunct="1"/>
            <a:r>
              <a:rPr lang="sv-SE" smtClean="0"/>
              <a:t>Tea grows only under particular conditions: on warm and semihumid hilltops.</a:t>
            </a:r>
          </a:p>
          <a:p>
            <a:pPr eaLnBrk="1" hangingPunct="1"/>
            <a:r>
              <a:rPr lang="sv-SE" smtClean="0"/>
              <a:t>Use slope of land (i.e. hilliness) as an instrument for tea planting.</a:t>
            </a:r>
          </a:p>
          <a:p>
            <a:pPr eaLnBrk="1" hangingPunct="1"/>
            <a:r>
              <a:rPr lang="sv-SE" smtClean="0"/>
              <a:t>Condition 1: Relevance, easily tested.</a:t>
            </a:r>
          </a:p>
          <a:p>
            <a:pPr eaLnBrk="1" hangingPunct="1"/>
            <a:r>
              <a:rPr lang="sv-SE" smtClean="0"/>
              <a:t>Condition 2: Validity, not testable.</a:t>
            </a:r>
          </a:p>
          <a:p>
            <a:pPr eaLnBrk="1" hangingPunct="1"/>
            <a:endParaRPr lang="en-US"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sv-SE" smtClean="0"/>
              <a:t>Arguments for validity</a:t>
            </a:r>
            <a:endParaRPr lang="en-US" smtClean="0"/>
          </a:p>
        </p:txBody>
      </p:sp>
      <p:sp>
        <p:nvSpPr>
          <p:cNvPr id="53250" name="Content Placeholder 2"/>
          <p:cNvSpPr>
            <a:spLocks noGrp="1"/>
          </p:cNvSpPr>
          <p:nvPr>
            <p:ph idx="1"/>
          </p:nvPr>
        </p:nvSpPr>
        <p:spPr/>
        <p:txBody>
          <a:bodyPr/>
          <a:lstStyle/>
          <a:p>
            <a:pPr eaLnBrk="1" hangingPunct="1"/>
            <a:r>
              <a:rPr lang="sv-SE" smtClean="0"/>
              <a:t>Hilliness varies gradually while county boundaries are straight lines.</a:t>
            </a:r>
          </a:p>
          <a:p>
            <a:pPr eaLnBrk="1" hangingPunct="1"/>
            <a:r>
              <a:rPr lang="sv-SE" smtClean="0"/>
              <a:t>Estimation with a sample including only adjacent counties gives similar results.</a:t>
            </a:r>
          </a:p>
          <a:p>
            <a:pPr eaLnBrk="1" hangingPunct="1"/>
            <a:r>
              <a:rPr lang="en-US" smtClean="0"/>
              <a:t>Unless potentially confounding factors change discretely across county boundaries, this increases our belief in the validity.</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sv-SE" smtClean="0"/>
              <a:t>IV Results</a:t>
            </a:r>
            <a:endParaRPr lang="en-US" smtClean="0"/>
          </a:p>
        </p:txBody>
      </p:sp>
      <p:pic>
        <p:nvPicPr>
          <p:cNvPr id="54274" name="Picture 2"/>
          <p:cNvPicPr>
            <a:picLocks noChangeAspect="1" noChangeArrowheads="1"/>
          </p:cNvPicPr>
          <p:nvPr/>
        </p:nvPicPr>
        <p:blipFill>
          <a:blip r:embed="rId2"/>
          <a:srcRect/>
          <a:stretch>
            <a:fillRect/>
          </a:stretch>
        </p:blipFill>
        <p:spPr bwMode="auto">
          <a:xfrm>
            <a:off x="1547813" y="1557338"/>
            <a:ext cx="6192837" cy="3678237"/>
          </a:xfrm>
          <a:prstGeom prst="rect">
            <a:avLst/>
          </a:prstGeom>
          <a:noFill/>
          <a:ln w="9525">
            <a:noFill/>
            <a:miter lim="800000"/>
            <a:headEnd/>
            <a:tailEnd/>
          </a:ln>
        </p:spPr>
      </p:pic>
      <p:sp>
        <p:nvSpPr>
          <p:cNvPr id="13" name="Rectangle 12"/>
          <p:cNvSpPr/>
          <p:nvPr/>
        </p:nvSpPr>
        <p:spPr>
          <a:xfrm>
            <a:off x="5795963" y="3429000"/>
            <a:ext cx="1800225" cy="60007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v-S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sv-SE" smtClean="0"/>
              <a:t>Education</a:t>
            </a:r>
            <a:endParaRPr lang="en-US" smtClean="0"/>
          </a:p>
        </p:txBody>
      </p:sp>
      <p:sp>
        <p:nvSpPr>
          <p:cNvPr id="55298" name="Content Placeholder 2"/>
          <p:cNvSpPr>
            <a:spLocks noGrp="1"/>
          </p:cNvSpPr>
          <p:nvPr>
            <p:ph idx="1"/>
          </p:nvPr>
        </p:nvSpPr>
        <p:spPr/>
        <p:txBody>
          <a:bodyPr/>
          <a:lstStyle/>
          <a:p>
            <a:pPr eaLnBrk="1" hangingPunct="1"/>
            <a:r>
              <a:rPr lang="en-US" dirty="0"/>
              <a:t>Planting tea increased female and male educational attainment</a:t>
            </a:r>
            <a:r>
              <a:rPr lang="en-US" dirty="0" smtClean="0"/>
              <a:t>.</a:t>
            </a:r>
          </a:p>
          <a:p>
            <a:pPr eaLnBrk="1" hangingPunct="1"/>
            <a:endParaRPr lang="en-US" dirty="0"/>
          </a:p>
          <a:p>
            <a:pPr eaLnBrk="1" hangingPunct="1"/>
            <a:r>
              <a:rPr lang="en-US" dirty="0"/>
              <a:t>On the other hand, planting orchards decreased female educational attainment </a:t>
            </a:r>
            <a:r>
              <a:rPr lang="en-US" dirty="0" smtClean="0"/>
              <a:t>and </a:t>
            </a:r>
            <a:r>
              <a:rPr lang="en-US" dirty="0"/>
              <a:t>had no effect on male educational attainment. </a:t>
            </a:r>
          </a:p>
          <a:p>
            <a:pPr eaLnBrk="1" hangingPunct="1"/>
            <a:endParaRPr lang="nb-NO"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sv-SE" smtClean="0"/>
              <a:t>Mechanisms: 4 potential channels</a:t>
            </a:r>
            <a:endParaRPr lang="en-US" smtClean="0"/>
          </a:p>
        </p:txBody>
      </p:sp>
      <p:sp>
        <p:nvSpPr>
          <p:cNvPr id="56322" name="Content Placeholder 2"/>
          <p:cNvSpPr>
            <a:spLocks noGrp="1"/>
          </p:cNvSpPr>
          <p:nvPr>
            <p:ph idx="1"/>
          </p:nvPr>
        </p:nvSpPr>
        <p:spPr/>
        <p:txBody>
          <a:bodyPr/>
          <a:lstStyle/>
          <a:p>
            <a:pPr eaLnBrk="1" hangingPunct="1"/>
            <a:r>
              <a:rPr lang="sv-SE" dirty="0" err="1" smtClean="0"/>
              <a:t>Changed</a:t>
            </a:r>
            <a:r>
              <a:rPr lang="sv-SE" dirty="0" smtClean="0"/>
              <a:t> </a:t>
            </a:r>
            <a:r>
              <a:rPr lang="en-US" dirty="0" smtClean="0"/>
              <a:t>perceptions of daughters’ future earnings.</a:t>
            </a:r>
          </a:p>
          <a:p>
            <a:pPr eaLnBrk="1" hangingPunct="1"/>
            <a:r>
              <a:rPr lang="sv-SE" dirty="0" smtClean="0"/>
              <a:t>Girls </a:t>
            </a:r>
            <a:r>
              <a:rPr lang="sv-SE" dirty="0" err="1" smtClean="0"/>
              <a:t>may</a:t>
            </a:r>
            <a:r>
              <a:rPr lang="sv-SE" dirty="0" smtClean="0"/>
              <a:t> be </a:t>
            </a:r>
            <a:r>
              <a:rPr lang="sv-SE" dirty="0" err="1" smtClean="0"/>
              <a:t>luxury</a:t>
            </a:r>
            <a:r>
              <a:rPr lang="sv-SE" dirty="0" smtClean="0"/>
              <a:t> </a:t>
            </a:r>
            <a:r>
              <a:rPr lang="sv-SE" dirty="0" err="1" smtClean="0"/>
              <a:t>goods</a:t>
            </a:r>
            <a:r>
              <a:rPr lang="sv-SE" dirty="0" smtClean="0"/>
              <a:t>. (</a:t>
            </a:r>
            <a:r>
              <a:rPr lang="sv-SE" dirty="0" err="1" smtClean="0">
                <a:solidFill>
                  <a:srgbClr val="FF0000"/>
                </a:solidFill>
              </a:rPr>
              <a:t>ruled</a:t>
            </a:r>
            <a:r>
              <a:rPr lang="sv-SE" dirty="0" smtClean="0">
                <a:solidFill>
                  <a:srgbClr val="FF0000"/>
                </a:solidFill>
              </a:rPr>
              <a:t> </a:t>
            </a:r>
            <a:r>
              <a:rPr lang="sv-SE" dirty="0" err="1" smtClean="0">
                <a:solidFill>
                  <a:srgbClr val="FF0000"/>
                </a:solidFill>
              </a:rPr>
              <a:t>out</a:t>
            </a:r>
            <a:r>
              <a:rPr lang="sv-SE" dirty="0" smtClean="0">
                <a:solidFill>
                  <a:srgbClr val="FF0000"/>
                </a:solidFill>
              </a:rPr>
              <a:t> by </a:t>
            </a:r>
            <a:r>
              <a:rPr lang="sv-SE" dirty="0" err="1" smtClean="0">
                <a:solidFill>
                  <a:srgbClr val="FF0000"/>
                </a:solidFill>
              </a:rPr>
              <a:t>orchard</a:t>
            </a:r>
            <a:r>
              <a:rPr lang="sv-SE" dirty="0" smtClean="0">
                <a:solidFill>
                  <a:srgbClr val="FF0000"/>
                </a:solidFill>
              </a:rPr>
              <a:t> </a:t>
            </a:r>
            <a:r>
              <a:rPr lang="sv-SE" dirty="0" err="1" smtClean="0">
                <a:solidFill>
                  <a:srgbClr val="FF0000"/>
                </a:solidFill>
              </a:rPr>
              <a:t>results</a:t>
            </a:r>
            <a:r>
              <a:rPr lang="sv-SE" dirty="0" smtClean="0"/>
              <a:t>)</a:t>
            </a:r>
            <a:endParaRPr lang="sv-SE" dirty="0" smtClean="0"/>
          </a:p>
          <a:p>
            <a:pPr eaLnBrk="1" hangingPunct="1"/>
            <a:r>
              <a:rPr lang="sv-SE" dirty="0" smtClean="0"/>
              <a:t>If </a:t>
            </a:r>
            <a:r>
              <a:rPr lang="en-US" dirty="0" smtClean="0"/>
              <a:t>mothers prefer girls and if it improves mothers’ bargaining power.</a:t>
            </a:r>
          </a:p>
          <a:p>
            <a:pPr eaLnBrk="1" hangingPunct="1"/>
            <a:r>
              <a:rPr lang="sv-SE" dirty="0" err="1" smtClean="0"/>
              <a:t>Pregnancies</a:t>
            </a:r>
            <a:r>
              <a:rPr lang="sv-SE" dirty="0" smtClean="0"/>
              <a:t> </a:t>
            </a:r>
            <a:r>
              <a:rPr lang="sv-SE" dirty="0" err="1" smtClean="0"/>
              <a:t>are</a:t>
            </a:r>
            <a:r>
              <a:rPr lang="sv-SE" dirty="0" smtClean="0"/>
              <a:t> </a:t>
            </a:r>
            <a:r>
              <a:rPr lang="sv-SE" dirty="0" err="1" smtClean="0"/>
              <a:t>costlier</a:t>
            </a:r>
            <a:r>
              <a:rPr lang="sv-SE" dirty="0" smtClean="0"/>
              <a:t> as </a:t>
            </a:r>
            <a:r>
              <a:rPr lang="sv-SE" dirty="0" err="1" smtClean="0"/>
              <a:t>womens</a:t>
            </a:r>
            <a:r>
              <a:rPr lang="sv-SE" dirty="0" smtClean="0"/>
              <a:t> </a:t>
            </a:r>
            <a:r>
              <a:rPr lang="sv-SE" dirty="0" err="1" smtClean="0"/>
              <a:t>labor</a:t>
            </a:r>
            <a:r>
              <a:rPr lang="sv-SE" dirty="0" smtClean="0"/>
              <a:t> is </a:t>
            </a:r>
            <a:r>
              <a:rPr lang="sv-SE" dirty="0" err="1" smtClean="0"/>
              <a:t>valued</a:t>
            </a:r>
            <a:r>
              <a:rPr lang="sv-SE" dirty="0" smtClean="0"/>
              <a:t> </a:t>
            </a:r>
            <a:r>
              <a:rPr lang="sv-SE" dirty="0" err="1" smtClean="0"/>
              <a:t>more</a:t>
            </a:r>
            <a:r>
              <a:rPr lang="sv-SE" dirty="0" smtClean="0"/>
              <a:t>. </a:t>
            </a:r>
            <a:r>
              <a:rPr lang="sv-SE" dirty="0" smtClean="0"/>
              <a:t>(</a:t>
            </a:r>
            <a:r>
              <a:rPr lang="sv-SE" dirty="0" err="1" smtClean="0">
                <a:solidFill>
                  <a:srgbClr val="FF0000"/>
                </a:solidFill>
              </a:rPr>
              <a:t>ruled</a:t>
            </a:r>
            <a:r>
              <a:rPr lang="sv-SE" dirty="0" smtClean="0">
                <a:solidFill>
                  <a:srgbClr val="FF0000"/>
                </a:solidFill>
              </a:rPr>
              <a:t> </a:t>
            </a:r>
            <a:r>
              <a:rPr lang="sv-SE" dirty="0" err="1" smtClean="0">
                <a:solidFill>
                  <a:srgbClr val="FF0000"/>
                </a:solidFill>
              </a:rPr>
              <a:t>out</a:t>
            </a:r>
            <a:r>
              <a:rPr lang="sv-SE" dirty="0" smtClean="0">
                <a:solidFill>
                  <a:srgbClr val="FF0000"/>
                </a:solidFill>
              </a:rPr>
              <a:t> by </a:t>
            </a:r>
            <a:r>
              <a:rPr lang="sv-SE" dirty="0" err="1" smtClean="0">
                <a:solidFill>
                  <a:srgbClr val="FF0000"/>
                </a:solidFill>
              </a:rPr>
              <a:t>education</a:t>
            </a:r>
            <a:r>
              <a:rPr lang="sv-SE" dirty="0" smtClean="0">
                <a:solidFill>
                  <a:srgbClr val="FF0000"/>
                </a:solidFill>
              </a:rPr>
              <a:t> </a:t>
            </a:r>
            <a:r>
              <a:rPr lang="sv-SE" dirty="0" err="1" smtClean="0">
                <a:solidFill>
                  <a:srgbClr val="FF0000"/>
                </a:solidFill>
              </a:rPr>
              <a:t>results</a:t>
            </a:r>
            <a:r>
              <a:rPr lang="sv-SE" dirty="0"/>
              <a:t>)</a:t>
            </a:r>
            <a:endParaRPr lang="en-US"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Interpretation</a:t>
            </a:r>
            <a:endParaRPr lang="en-US" dirty="0"/>
          </a:p>
        </p:txBody>
      </p:sp>
      <p:sp>
        <p:nvSpPr>
          <p:cNvPr id="3" name="Content Placeholder 2"/>
          <p:cNvSpPr>
            <a:spLocks noGrp="1"/>
          </p:cNvSpPr>
          <p:nvPr>
            <p:ph idx="1"/>
          </p:nvPr>
        </p:nvSpPr>
        <p:spPr/>
        <p:txBody>
          <a:bodyPr/>
          <a:lstStyle/>
          <a:p>
            <a:r>
              <a:rPr lang="en-US" dirty="0"/>
              <a:t>Introduction: “The results show that an increase in relative adult female income has an immediate and positive effect on the survival rate of girls” (</a:t>
            </a:r>
            <a:r>
              <a:rPr lang="en-US" b="1" dirty="0">
                <a:solidFill>
                  <a:srgbClr val="FF0000"/>
                </a:solidFill>
              </a:rPr>
              <a:t>OK</a:t>
            </a:r>
            <a:r>
              <a:rPr lang="en-US" dirty="0"/>
              <a:t>). </a:t>
            </a:r>
          </a:p>
          <a:p>
            <a:r>
              <a:rPr lang="en-US" dirty="0"/>
              <a:t>“… increasing annual adult female income by US$7.70… increased the fraction of surviving girls by one percentage point …  (</a:t>
            </a:r>
            <a:r>
              <a:rPr lang="en-US" b="1" dirty="0">
                <a:solidFill>
                  <a:srgbClr val="FF0000"/>
                </a:solidFill>
              </a:rPr>
              <a:t>OK??</a:t>
            </a:r>
            <a:r>
              <a:rPr lang="en-US" dirty="0"/>
              <a:t>). </a:t>
            </a:r>
          </a:p>
          <a:p>
            <a:endParaRPr lang="en-US" dirty="0"/>
          </a:p>
        </p:txBody>
      </p:sp>
    </p:spTree>
    <p:extLst>
      <p:ext uri="{BB962C8B-B14F-4D97-AF65-F5344CB8AC3E}">
        <p14:creationId xmlns:p14="http://schemas.microsoft.com/office/powerpoint/2010/main" val="41461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p:cNvPicPr>
            <a:picLocks noChangeAspect="1" noChangeArrowheads="1"/>
          </p:cNvPicPr>
          <p:nvPr/>
        </p:nvPicPr>
        <p:blipFill>
          <a:blip r:embed="rId2"/>
          <a:srcRect/>
          <a:stretch>
            <a:fillRect/>
          </a:stretch>
        </p:blipFill>
        <p:spPr bwMode="auto">
          <a:xfrm>
            <a:off x="611188" y="385763"/>
            <a:ext cx="7993062" cy="59642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p:cNvPicPr>
            <a:picLocks noChangeAspect="1" noChangeArrowheads="1"/>
          </p:cNvPicPr>
          <p:nvPr/>
        </p:nvPicPr>
        <p:blipFill>
          <a:blip r:embed="rId2"/>
          <a:srcRect/>
          <a:stretch>
            <a:fillRect/>
          </a:stretch>
        </p:blipFill>
        <p:spPr bwMode="auto">
          <a:xfrm>
            <a:off x="1476375" y="692150"/>
            <a:ext cx="5900738" cy="489743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sv-SE" smtClean="0"/>
              <a:t>Duflo 2012</a:t>
            </a:r>
            <a:endParaRPr lang="en-US" smtClean="0"/>
          </a:p>
        </p:txBody>
      </p:sp>
      <p:sp>
        <p:nvSpPr>
          <p:cNvPr id="20482" name="Content Placeholder 2"/>
          <p:cNvSpPr>
            <a:spLocks noGrp="1"/>
          </p:cNvSpPr>
          <p:nvPr>
            <p:ph idx="1"/>
          </p:nvPr>
        </p:nvSpPr>
        <p:spPr/>
        <p:txBody>
          <a:bodyPr/>
          <a:lstStyle/>
          <a:p>
            <a:pPr eaLnBrk="1" hangingPunct="1"/>
            <a:r>
              <a:rPr lang="sv-SE" smtClean="0"/>
              <a:t>How is women’s empowerment related with economic development?</a:t>
            </a:r>
          </a:p>
          <a:p>
            <a:pPr eaLnBrk="1" hangingPunct="1"/>
            <a:r>
              <a:rPr lang="sv-SE" smtClean="0"/>
              <a:t>Gender inequality is often greater among the poor, both within and across countries.</a:t>
            </a:r>
          </a:p>
          <a:p>
            <a:pPr eaLnBrk="1" hangingPunct="1"/>
            <a:r>
              <a:rPr lang="sv-SE" smtClean="0"/>
              <a:t>Ok, fine, but we also want to know:</a:t>
            </a:r>
          </a:p>
          <a:p>
            <a:pPr lvl="2" eaLnBrk="1" hangingPunct="1">
              <a:lnSpc>
                <a:spcPct val="90000"/>
              </a:lnSpc>
              <a:spcBef>
                <a:spcPct val="0"/>
              </a:spcBef>
              <a:spcAft>
                <a:spcPts val="600"/>
              </a:spcAft>
              <a:buFont typeface="Wingdings" pitchFamily="2" charset="2"/>
              <a:buChar char="Ø"/>
            </a:pPr>
            <a:r>
              <a:rPr lang="en-US" smtClean="0"/>
              <a:t> Does development cause empowerment?</a:t>
            </a:r>
            <a:endParaRPr lang="sv-SE" smtClean="0"/>
          </a:p>
          <a:p>
            <a:pPr lvl="2" eaLnBrk="1" hangingPunct="1">
              <a:lnSpc>
                <a:spcPct val="90000"/>
              </a:lnSpc>
              <a:spcBef>
                <a:spcPct val="0"/>
              </a:spcBef>
              <a:spcAft>
                <a:spcPts val="600"/>
              </a:spcAft>
              <a:buFont typeface="Wingdings" pitchFamily="2" charset="2"/>
              <a:buChar char="Ø"/>
            </a:pPr>
            <a:r>
              <a:rPr lang="en-US" smtClean="0"/>
              <a:t> Does empowerment cause development?</a:t>
            </a:r>
          </a:p>
          <a:p>
            <a:pPr lvl="2" eaLnBrk="1" hangingPunct="1">
              <a:lnSpc>
                <a:spcPct val="90000"/>
              </a:lnSpc>
              <a:spcBef>
                <a:spcPct val="0"/>
              </a:spcBef>
              <a:spcAft>
                <a:spcPts val="600"/>
              </a:spcAft>
              <a:buFont typeface="Wingdings" pitchFamily="2" charset="2"/>
              <a:buChar char="Ø"/>
            </a:pPr>
            <a:r>
              <a:rPr lang="sv-SE" smtClean="0"/>
              <a:t> If both are true and/or there are other factors affecting both a virtious cycle could be started. </a:t>
            </a:r>
          </a:p>
          <a:p>
            <a:pPr eaLnBrk="1" hangingPunct="1"/>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lvl="2" eaLnBrk="1" fontAlgn="auto" hangingPunct="1">
              <a:spcAft>
                <a:spcPts val="0"/>
              </a:spcAft>
              <a:defRPr/>
            </a:pPr>
            <a:r>
              <a:rPr lang="en-US" dirty="0">
                <a:solidFill>
                  <a:sysClr val="windowText" lastClr="000000"/>
                </a:solidFill>
                <a:latin typeface="+mj-lt"/>
              </a:rPr>
              <a:t>Does development cause empowerment?</a:t>
            </a:r>
            <a:endParaRPr lang="nb-NO" dirty="0">
              <a:solidFill>
                <a:sysClr val="windowText" lastClr="000000"/>
              </a:solidFill>
              <a:latin typeface="+mj-lt"/>
            </a:endParaRPr>
          </a:p>
        </p:txBody>
      </p:sp>
      <p:sp>
        <p:nvSpPr>
          <p:cNvPr id="21506" name="Content Placeholder 2"/>
          <p:cNvSpPr>
            <a:spLocks noGrp="1"/>
          </p:cNvSpPr>
          <p:nvPr>
            <p:ph idx="1"/>
          </p:nvPr>
        </p:nvSpPr>
        <p:spPr/>
        <p:txBody>
          <a:bodyPr/>
          <a:lstStyle/>
          <a:p>
            <a:pPr eaLnBrk="1" hangingPunct="1"/>
            <a:r>
              <a:rPr lang="nb-NO" smtClean="0"/>
              <a:t>Common arguments:</a:t>
            </a:r>
          </a:p>
          <a:p>
            <a:pPr eaLnBrk="1" hangingPunct="1"/>
            <a:endParaRPr lang="nb-NO" smtClean="0"/>
          </a:p>
          <a:p>
            <a:pPr lvl="2" eaLnBrk="1" hangingPunct="1">
              <a:lnSpc>
                <a:spcPct val="90000"/>
              </a:lnSpc>
              <a:spcBef>
                <a:spcPct val="0"/>
              </a:spcBef>
              <a:spcAft>
                <a:spcPts val="600"/>
              </a:spcAft>
              <a:buFont typeface="Wingdings" pitchFamily="2" charset="2"/>
              <a:buChar char="Ø"/>
            </a:pPr>
            <a:r>
              <a:rPr lang="en-US" altLang="zh-CN" smtClean="0"/>
              <a:t> Reduces discrimination</a:t>
            </a:r>
            <a:r>
              <a:rPr lang="sv-SE" smtClean="0"/>
              <a:t>.</a:t>
            </a:r>
          </a:p>
          <a:p>
            <a:pPr lvl="2" eaLnBrk="1" hangingPunct="1">
              <a:lnSpc>
                <a:spcPct val="90000"/>
              </a:lnSpc>
              <a:spcBef>
                <a:spcPct val="0"/>
              </a:spcBef>
              <a:spcAft>
                <a:spcPts val="600"/>
              </a:spcAft>
              <a:buFont typeface="Wingdings" pitchFamily="2" charset="2"/>
              <a:buChar char="Ø"/>
            </a:pPr>
            <a:endParaRPr lang="sv-SE" smtClean="0"/>
          </a:p>
          <a:p>
            <a:pPr lvl="2" eaLnBrk="1" hangingPunct="1">
              <a:lnSpc>
                <a:spcPct val="90000"/>
              </a:lnSpc>
              <a:spcBef>
                <a:spcPct val="0"/>
              </a:spcBef>
              <a:spcAft>
                <a:spcPts val="600"/>
              </a:spcAft>
              <a:buFont typeface="Wingdings" pitchFamily="2" charset="2"/>
              <a:buChar char="Ø"/>
            </a:pPr>
            <a:r>
              <a:rPr lang="sv-SE" smtClean="0"/>
              <a:t> Frees up women’s time.</a:t>
            </a:r>
          </a:p>
          <a:p>
            <a:pPr lvl="2" eaLnBrk="1" hangingPunct="1">
              <a:lnSpc>
                <a:spcPct val="90000"/>
              </a:lnSpc>
              <a:spcBef>
                <a:spcPct val="0"/>
              </a:spcBef>
              <a:spcAft>
                <a:spcPts val="600"/>
              </a:spcAft>
              <a:buFont typeface="Wingdings" pitchFamily="2" charset="2"/>
              <a:buChar char="Ø"/>
            </a:pPr>
            <a:endParaRPr lang="sv-SE" smtClean="0"/>
          </a:p>
          <a:p>
            <a:pPr lvl="2" eaLnBrk="1" hangingPunct="1">
              <a:lnSpc>
                <a:spcPct val="90000"/>
              </a:lnSpc>
              <a:spcBef>
                <a:spcPct val="0"/>
              </a:spcBef>
              <a:spcAft>
                <a:spcPts val="600"/>
              </a:spcAft>
              <a:buFont typeface="Wingdings" pitchFamily="2" charset="2"/>
              <a:buChar char="Ø"/>
            </a:pPr>
            <a:r>
              <a:rPr lang="en-US" smtClean="0"/>
              <a:t> Changes expectations</a:t>
            </a:r>
            <a:r>
              <a:rPr lang="sv-SE" smtClean="0"/>
              <a:t>.</a:t>
            </a:r>
          </a:p>
          <a:p>
            <a:pPr lvl="2" eaLnBrk="1" hangingPunct="1">
              <a:lnSpc>
                <a:spcPct val="90000"/>
              </a:lnSpc>
              <a:spcBef>
                <a:spcPct val="0"/>
              </a:spcBef>
              <a:spcAft>
                <a:spcPts val="600"/>
              </a:spcAft>
              <a:buFont typeface="Wingdings" pitchFamily="2" charset="2"/>
              <a:buChar char="Ø"/>
            </a:pPr>
            <a:endParaRPr lang="sv-SE" smtClean="0"/>
          </a:p>
          <a:p>
            <a:pPr lvl="2" eaLnBrk="1" hangingPunct="1">
              <a:lnSpc>
                <a:spcPct val="90000"/>
              </a:lnSpc>
              <a:spcBef>
                <a:spcPct val="0"/>
              </a:spcBef>
              <a:spcAft>
                <a:spcPts val="600"/>
              </a:spcAft>
              <a:buFont typeface="Wingdings" pitchFamily="2" charset="2"/>
              <a:buChar char="Ø"/>
            </a:pPr>
            <a:r>
              <a:rPr lang="sv-SE" smtClean="0"/>
              <a:t> Technological changes (maternal health, washing machines etc.).</a:t>
            </a:r>
          </a:p>
          <a:p>
            <a:pPr eaLnBrk="1" hangingPunct="1"/>
            <a:endParaRPr lang="nb-NO"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nb-NO" smtClean="0"/>
              <a:t>Discrimination in everyday life</a:t>
            </a:r>
          </a:p>
        </p:txBody>
      </p:sp>
      <p:sp>
        <p:nvSpPr>
          <p:cNvPr id="3" name="Content Placeholder 2"/>
          <p:cNvSpPr>
            <a:spLocks noGrp="1"/>
          </p:cNvSpPr>
          <p:nvPr>
            <p:ph idx="1"/>
          </p:nvPr>
        </p:nvSpPr>
        <p:spPr>
          <a:xfrm>
            <a:off x="457200" y="1600200"/>
            <a:ext cx="8229600" cy="5068888"/>
          </a:xfrm>
        </p:spPr>
        <p:txBody>
          <a:bodyPr rtlCol="0">
            <a:normAutofit/>
          </a:bodyPr>
          <a:lstStyle/>
          <a:p>
            <a:pPr eaLnBrk="1" fontAlgn="auto" hangingPunct="1">
              <a:spcAft>
                <a:spcPts val="0"/>
              </a:spcAft>
              <a:buFont typeface="Arial" pitchFamily="34" charset="0"/>
              <a:buChar char="•"/>
              <a:defRPr/>
            </a:pPr>
            <a:r>
              <a:rPr lang="nb-NO" dirty="0" err="1" smtClean="0"/>
              <a:t>Deaton</a:t>
            </a:r>
            <a:r>
              <a:rPr lang="nb-NO" dirty="0" smtClean="0"/>
              <a:t> </a:t>
            </a:r>
            <a:r>
              <a:rPr lang="nb-NO" dirty="0" err="1" smtClean="0"/>
              <a:t>compares</a:t>
            </a:r>
            <a:r>
              <a:rPr lang="nb-NO" dirty="0" smtClean="0"/>
              <a:t> </a:t>
            </a:r>
            <a:r>
              <a:rPr lang="el-GR" dirty="0" smtClean="0"/>
              <a:t>π</a:t>
            </a:r>
            <a:r>
              <a:rPr lang="sv-SE" dirty="0" smtClean="0"/>
              <a:t> –</a:t>
            </a:r>
            <a:r>
              <a:rPr lang="sv-SE" dirty="0" err="1" smtClean="0"/>
              <a:t>ratios</a:t>
            </a:r>
            <a:r>
              <a:rPr lang="sv-SE" dirty="0" smtClean="0"/>
              <a:t> for boys and </a:t>
            </a:r>
            <a:r>
              <a:rPr lang="sv-SE" dirty="0" err="1" smtClean="0"/>
              <a:t>girls</a:t>
            </a:r>
            <a:r>
              <a:rPr lang="nb-NO" dirty="0" smtClean="0"/>
              <a:t>:</a:t>
            </a:r>
          </a:p>
          <a:p>
            <a:pPr marL="0" indent="0" eaLnBrk="1" fontAlgn="auto" hangingPunct="1">
              <a:spcAft>
                <a:spcPts val="0"/>
              </a:spcAft>
              <a:buFont typeface="Arial" pitchFamily="34" charset="0"/>
              <a:buNone/>
              <a:defRPr/>
            </a:pPr>
            <a:endParaRPr lang="nb-NO" dirty="0" smtClean="0"/>
          </a:p>
          <a:p>
            <a:pPr eaLnBrk="1" fontAlgn="auto" hangingPunct="1">
              <a:spcAft>
                <a:spcPts val="0"/>
              </a:spcAft>
              <a:buFont typeface="Arial" pitchFamily="34" charset="0"/>
              <a:buChar char="•"/>
              <a:defRPr/>
            </a:pPr>
            <a:endParaRPr lang="nb-NO" dirty="0"/>
          </a:p>
        </p:txBody>
      </p:sp>
      <p:pic>
        <p:nvPicPr>
          <p:cNvPr id="22531" name="Picture 3"/>
          <p:cNvPicPr>
            <a:picLocks noChangeAspect="1" noChangeArrowheads="1"/>
          </p:cNvPicPr>
          <p:nvPr/>
        </p:nvPicPr>
        <p:blipFill>
          <a:blip r:embed="rId2"/>
          <a:srcRect/>
          <a:stretch>
            <a:fillRect/>
          </a:stretch>
        </p:blipFill>
        <p:spPr bwMode="auto">
          <a:xfrm>
            <a:off x="827088" y="2100263"/>
            <a:ext cx="6985000" cy="451485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1609</Words>
  <Application>Microsoft Office PowerPoint</Application>
  <PresentationFormat>On-screen Show (4:3)</PresentationFormat>
  <Paragraphs>192</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Development Economics  ECON 4915  Lecture 7 </vt:lpstr>
      <vt:lpstr>Outline</vt:lpstr>
      <vt:lpstr>Possible exam question</vt:lpstr>
      <vt:lpstr>Gender and development</vt:lpstr>
      <vt:lpstr>PowerPoint Presentation</vt:lpstr>
      <vt:lpstr>PowerPoint Presentation</vt:lpstr>
      <vt:lpstr>Duflo 2012</vt:lpstr>
      <vt:lpstr>Does development cause empowerment?</vt:lpstr>
      <vt:lpstr>Discrimination in everyday life</vt:lpstr>
      <vt:lpstr>Discrimination under extreme circumstances</vt:lpstr>
      <vt:lpstr>Policy implications</vt:lpstr>
      <vt:lpstr>Rose (1999) makes these points clear</vt:lpstr>
      <vt:lpstr>Summary of general development</vt:lpstr>
      <vt:lpstr>Expanding women’s opportunities</vt:lpstr>
      <vt:lpstr>But economic growth is not enough</vt:lpstr>
      <vt:lpstr>Other crucial aspects</vt:lpstr>
      <vt:lpstr>Does empowerment cause development?</vt:lpstr>
      <vt:lpstr>Effects of female education</vt:lpstr>
      <vt:lpstr>Things we do not know yet</vt:lpstr>
      <vt:lpstr>PowerPoint Presentation</vt:lpstr>
      <vt:lpstr>PowerPoint Presentation</vt:lpstr>
      <vt:lpstr>More things we do not know yet</vt:lpstr>
      <vt:lpstr>Qian 2008</vt:lpstr>
      <vt:lpstr>A detour on missing women</vt:lpstr>
      <vt:lpstr>Missing girls at birth</vt:lpstr>
      <vt:lpstr>After birth</vt:lpstr>
      <vt:lpstr>Sex ratio of deaths and changes over time</vt:lpstr>
      <vt:lpstr>The emplirical problem</vt:lpstr>
      <vt:lpstr>The story</vt:lpstr>
      <vt:lpstr>Empirical strategy</vt:lpstr>
      <vt:lpstr>Recap difference in differences (DD)</vt:lpstr>
      <vt:lpstr>Problems</vt:lpstr>
      <vt:lpstr>Three effects of the reforms are exploited</vt:lpstr>
      <vt:lpstr>Data</vt:lpstr>
      <vt:lpstr>Main equation of interest</vt:lpstr>
      <vt:lpstr>Basic results</vt:lpstr>
      <vt:lpstr>Main worries in DD</vt:lpstr>
      <vt:lpstr>Changes in effects of control crops</vt:lpstr>
      <vt:lpstr>Pre-and post trends</vt:lpstr>
      <vt:lpstr>Instrumental variables approach</vt:lpstr>
      <vt:lpstr>Arguments for validity</vt:lpstr>
      <vt:lpstr>IV Results</vt:lpstr>
      <vt:lpstr>Education</vt:lpstr>
      <vt:lpstr>Mechanisms: 4 potential channels</vt:lpstr>
      <vt:lpstr>Interpretation</vt:lpstr>
    </vt:vector>
  </TitlesOfParts>
  <Company>Universitetet i Oslo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Economics  ECON 4915  Lecture 7</dc:title>
  <dc:creator>Andreas Kotsadam</dc:creator>
  <cp:lastModifiedBy>Andreas Kotsadam</cp:lastModifiedBy>
  <cp:revision>66</cp:revision>
  <cp:lastPrinted>2012-03-14T15:32:33Z</cp:lastPrinted>
  <dcterms:created xsi:type="dcterms:W3CDTF">2012-02-27T06:37:45Z</dcterms:created>
  <dcterms:modified xsi:type="dcterms:W3CDTF">2012-03-14T15:37:48Z</dcterms:modified>
</cp:coreProperties>
</file>